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4"/>
  </p:notesMasterIdLst>
  <p:sldIdLst>
    <p:sldId id="355" r:id="rId2"/>
    <p:sldId id="308" r:id="rId3"/>
    <p:sldId id="309" r:id="rId4"/>
    <p:sldId id="310" r:id="rId5"/>
    <p:sldId id="311" r:id="rId6"/>
    <p:sldId id="312" r:id="rId7"/>
    <p:sldId id="257" r:id="rId8"/>
    <p:sldId id="303" r:id="rId9"/>
    <p:sldId id="305" r:id="rId10"/>
    <p:sldId id="306" r:id="rId11"/>
    <p:sldId id="307" r:id="rId12"/>
    <p:sldId id="299" r:id="rId13"/>
    <p:sldId id="304" r:id="rId14"/>
    <p:sldId id="313" r:id="rId15"/>
    <p:sldId id="314" r:id="rId16"/>
    <p:sldId id="315" r:id="rId17"/>
    <p:sldId id="356" r:id="rId18"/>
    <p:sldId id="316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325" r:id="rId27"/>
    <p:sldId id="327" r:id="rId28"/>
    <p:sldId id="326" r:id="rId29"/>
    <p:sldId id="331" r:id="rId30"/>
    <p:sldId id="328" r:id="rId31"/>
    <p:sldId id="357" r:id="rId32"/>
    <p:sldId id="329" r:id="rId33"/>
    <p:sldId id="330" r:id="rId34"/>
    <p:sldId id="359" r:id="rId35"/>
    <p:sldId id="360" r:id="rId36"/>
    <p:sldId id="332" r:id="rId37"/>
    <p:sldId id="362" r:id="rId38"/>
    <p:sldId id="361" r:id="rId39"/>
    <p:sldId id="334" r:id="rId40"/>
    <p:sldId id="335" r:id="rId41"/>
    <p:sldId id="336" r:id="rId42"/>
    <p:sldId id="337" r:id="rId43"/>
    <p:sldId id="339" r:id="rId44"/>
    <p:sldId id="338" r:id="rId45"/>
    <p:sldId id="340" r:id="rId46"/>
    <p:sldId id="341" r:id="rId47"/>
    <p:sldId id="342" r:id="rId48"/>
    <p:sldId id="343" r:id="rId49"/>
    <p:sldId id="344" r:id="rId50"/>
    <p:sldId id="345" r:id="rId51"/>
    <p:sldId id="346" r:id="rId52"/>
    <p:sldId id="347" r:id="rId53"/>
    <p:sldId id="348" r:id="rId54"/>
    <p:sldId id="349" r:id="rId55"/>
    <p:sldId id="276" r:id="rId56"/>
    <p:sldId id="350" r:id="rId57"/>
    <p:sldId id="351" r:id="rId58"/>
    <p:sldId id="352" r:id="rId59"/>
    <p:sldId id="258" r:id="rId60"/>
    <p:sldId id="353" r:id="rId61"/>
    <p:sldId id="365" r:id="rId62"/>
    <p:sldId id="366" r:id="rId63"/>
    <p:sldId id="367" r:id="rId64"/>
    <p:sldId id="364" r:id="rId65"/>
    <p:sldId id="363" r:id="rId66"/>
    <p:sldId id="368" r:id="rId67"/>
    <p:sldId id="369" r:id="rId68"/>
    <p:sldId id="371" r:id="rId69"/>
    <p:sldId id="372" r:id="rId70"/>
    <p:sldId id="373" r:id="rId71"/>
    <p:sldId id="374" r:id="rId72"/>
    <p:sldId id="375" r:id="rId73"/>
    <p:sldId id="377" r:id="rId74"/>
    <p:sldId id="376" r:id="rId75"/>
    <p:sldId id="378" r:id="rId76"/>
    <p:sldId id="383" r:id="rId77"/>
    <p:sldId id="384" r:id="rId78"/>
    <p:sldId id="379" r:id="rId79"/>
    <p:sldId id="370" r:id="rId80"/>
    <p:sldId id="382" r:id="rId81"/>
    <p:sldId id="380" r:id="rId82"/>
    <p:sldId id="354" r:id="rId8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Estilo Médio 4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4BA4DE-EC55-4E7E-821E-824FDAF1EDEC}" type="datetimeFigureOut">
              <a:rPr lang="pt-BR" smtClean="0"/>
              <a:t>26/08/2019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7F1F60-D0E3-4FB4-90E3-8816EA4763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3135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86D85-261F-429E-9419-3D2DB4A1CCB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7836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26/08/2019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287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26/08/2019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0429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26/08/2019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4889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26/08/2019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1608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26/08/2019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9137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26/08/2019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1736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26/08/2019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8251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26/08/2019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2125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26/08/2019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7743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26/08/2019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5156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3BC-0EE2-4F12-AA28-7F8576818613}" type="datetimeFigureOut">
              <a:rPr lang="pt-BR" smtClean="0"/>
              <a:t>26/08/2019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0921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953BC-0EE2-4F12-AA28-7F8576818613}" type="datetimeFigureOut">
              <a:rPr lang="pt-BR" smtClean="0"/>
              <a:t>26/08/2019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CB688-FE43-4FDB-BA26-4C25BC8A3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993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0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671.png"/><Relationship Id="rId7" Type="http://schemas.openxmlformats.org/officeDocument/2006/relationships/image" Target="../media/image63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20.png"/><Relationship Id="rId5" Type="http://schemas.openxmlformats.org/officeDocument/2006/relationships/image" Target="../media/image610.png"/><Relationship Id="rId4" Type="http://schemas.openxmlformats.org/officeDocument/2006/relationships/image" Target="../media/image600.png"/><Relationship Id="rId9" Type="http://schemas.openxmlformats.org/officeDocument/2006/relationships/image" Target="../media/image68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hyperlink" Target="https://cropwatch.unl.edu/2017/compare-varieties-winter-wheat-field-days-jun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101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2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09800" y="2098766"/>
            <a:ext cx="7772400" cy="248194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Análise de Experimentos em Genética e Melhoramento de Plantas</a:t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3600" b="1" dirty="0">
                <a:solidFill>
                  <a:schemeClr val="bg1"/>
                </a:solidFill>
              </a:rPr>
              <a:t/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Princípios Básicos Da Experimentação e Suas Implicações Na Genética e No Melhoramento De Plantas</a:t>
            </a:r>
          </a:p>
        </p:txBody>
      </p:sp>
      <p:sp>
        <p:nvSpPr>
          <p:cNvPr id="4" name="Caixa de texto 9"/>
          <p:cNvSpPr txBox="1"/>
          <p:nvPr/>
        </p:nvSpPr>
        <p:spPr>
          <a:xfrm>
            <a:off x="2505944" y="5745997"/>
            <a:ext cx="7704856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r">
              <a:lnSpc>
                <a:spcPct val="115000"/>
              </a:lnSpc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Vinícius Quintão Carneiro</a:t>
            </a:r>
          </a:p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vinicius.carneiro@ufla.br</a:t>
            </a:r>
          </a:p>
        </p:txBody>
      </p:sp>
      <p:pic>
        <p:nvPicPr>
          <p:cNvPr id="5" name="Imagem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90545" y="1202524"/>
            <a:ext cx="59062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2110978" y="523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de Pós-Graduação em Genética e Melhoramento de Plantas</a:t>
            </a:r>
          </a:p>
        </p:txBody>
      </p:sp>
      <p:pic>
        <p:nvPicPr>
          <p:cNvPr id="1030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45" y="1796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976" y="1333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m para ensaio vcu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1973139" y="2174966"/>
            <a:ext cx="8633730" cy="298988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3600" b="1" dirty="0" smtClean="0">
                <a:solidFill>
                  <a:schemeClr val="bg1"/>
                </a:solidFill>
              </a:rPr>
              <a:t>PGM522: Análise de Experimentos em Genética e Melhoramento de Plantas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pt-BR" sz="3600" b="1" smtClean="0">
                <a:solidFill>
                  <a:schemeClr val="bg1"/>
                </a:solidFill>
              </a:rPr>
              <a:t>Aula 02: </a:t>
            </a:r>
            <a:r>
              <a:rPr lang="pt-BR" sz="3600" b="1" dirty="0" smtClean="0">
                <a:solidFill>
                  <a:schemeClr val="bg1"/>
                </a:solidFill>
              </a:rPr>
              <a:t>Introdução a Estatística</a:t>
            </a:r>
          </a:p>
          <a:p>
            <a:pPr>
              <a:lnSpc>
                <a:spcPct val="100000"/>
              </a:lnSpc>
            </a:pPr>
            <a:endParaRPr lang="pt-BR" sz="3600" b="1" dirty="0" smtClean="0">
              <a:solidFill>
                <a:schemeClr val="bg1"/>
              </a:solidFill>
            </a:endParaRPr>
          </a:p>
          <a:p>
            <a:pPr>
              <a:lnSpc>
                <a:spcPct val="115000"/>
              </a:lnSpc>
            </a:pPr>
            <a:r>
              <a:rPr lang="pt-BR" sz="2200" b="1" dirty="0">
                <a:solidFill>
                  <a:schemeClr val="bg1"/>
                </a:solidFill>
              </a:rPr>
              <a:t>Vinícius Quintão Carneiro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2200" b="1" dirty="0" smtClean="0">
                <a:solidFill>
                  <a:schemeClr val="bg1"/>
                </a:solidFill>
              </a:rPr>
              <a:t>vinicius.carneiro@ufla.br</a:t>
            </a:r>
            <a:r>
              <a:rPr lang="pt-BR" sz="3600" b="1" dirty="0" smtClean="0">
                <a:solidFill>
                  <a:schemeClr val="bg1"/>
                </a:solidFill>
              </a:rPr>
              <a:t/>
            </a:r>
            <a:br>
              <a:rPr lang="pt-BR" sz="3600" b="1" dirty="0" smtClean="0">
                <a:solidFill>
                  <a:schemeClr val="bg1"/>
                </a:solidFill>
              </a:rPr>
            </a:br>
            <a:endParaRPr lang="pt-BR" sz="3600" b="1" dirty="0" smtClean="0">
              <a:solidFill>
                <a:schemeClr val="bg1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2263378" y="2047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bg1"/>
                </a:solidFill>
              </a:rPr>
              <a:t>Universidade Federal de Lavras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Departamento de Biologia</a:t>
            </a:r>
            <a:br>
              <a:rPr lang="pt-BR" sz="2000" b="1" dirty="0">
                <a:solidFill>
                  <a:schemeClr val="bg1"/>
                </a:solidFill>
              </a:rPr>
            </a:br>
            <a:r>
              <a:rPr lang="pt-BR" sz="2000" b="1" dirty="0">
                <a:solidFill>
                  <a:schemeClr val="bg1"/>
                </a:solidFill>
              </a:rPr>
              <a:t>Programa </a:t>
            </a:r>
            <a:r>
              <a:rPr lang="pt-BR" sz="2000" b="1" dirty="0" smtClean="0">
                <a:solidFill>
                  <a:schemeClr val="bg1"/>
                </a:solidFill>
              </a:rPr>
              <a:t>em </a:t>
            </a:r>
            <a:r>
              <a:rPr lang="pt-BR" sz="2000" b="1" dirty="0">
                <a:solidFill>
                  <a:schemeClr val="bg1"/>
                </a:solidFill>
              </a:rPr>
              <a:t>Genética e Melhoramento de Plantas</a:t>
            </a:r>
          </a:p>
        </p:txBody>
      </p:sp>
      <p:pic>
        <p:nvPicPr>
          <p:cNvPr id="12" name="Picture 6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45" y="332076"/>
            <a:ext cx="1243325" cy="932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376" y="285750"/>
            <a:ext cx="1023938" cy="1023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17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Conceitos Importantes</a:t>
            </a:r>
            <a:endParaRPr lang="pt-BR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330040" y="1703194"/>
            <a:ext cx="11531919" cy="125023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3600" dirty="0" smtClean="0">
                <a:solidFill>
                  <a:srgbClr val="FF0000"/>
                </a:solidFill>
              </a:rPr>
              <a:t>Estatística</a:t>
            </a:r>
            <a:r>
              <a:rPr lang="pt-BR" dirty="0" smtClean="0"/>
              <a:t>: Ciência que tem por objetivo obter, organizar, resumir, apresentar, analisar, interpretar dados oriundos de estudos ou experimentos de modo a permitir extrair conclusões relevantes.</a:t>
            </a:r>
          </a:p>
        </p:txBody>
      </p:sp>
      <p:sp>
        <p:nvSpPr>
          <p:cNvPr id="16" name="Espaço Reservado para Conteúdo 2"/>
          <p:cNvSpPr txBox="1">
            <a:spLocks/>
          </p:cNvSpPr>
          <p:nvPr/>
        </p:nvSpPr>
        <p:spPr>
          <a:xfrm>
            <a:off x="330040" y="3209771"/>
            <a:ext cx="11531919" cy="33042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3200" i="1" dirty="0" smtClean="0"/>
              <a:t>Na verdade, mais do que uma sequência de métodos, a estatística é uma forma de pensar e de ver a realidade variável, já que seu conhecimento não apenas fornece um conjunto de técnicas de análise de dados, mas condiciona toda uma postura crítica sobre sua interpretação e a elaboração de conclusões sobre os dados.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pt-BR" sz="3200" i="1" dirty="0" smtClean="0"/>
          </a:p>
          <a:p>
            <a:pPr marL="0" indent="0" algn="r">
              <a:buFont typeface="Arial" panose="020B0604020202020204" pitchFamily="34" charset="0"/>
              <a:buNone/>
            </a:pPr>
            <a:r>
              <a:rPr lang="pt-BR" sz="2400" i="1" dirty="0" err="1" smtClean="0"/>
              <a:t>Sidia</a:t>
            </a:r>
            <a:r>
              <a:rPr lang="pt-BR" sz="2400" i="1" dirty="0" smtClean="0"/>
              <a:t> M. Callegari-Jacques; Bioestatística (Princípios e aplicações)</a:t>
            </a:r>
          </a:p>
        </p:txBody>
      </p:sp>
    </p:spTree>
    <p:extLst>
      <p:ext uri="{BB962C8B-B14F-4D97-AF65-F5344CB8AC3E}">
        <p14:creationId xmlns:p14="http://schemas.microsoft.com/office/powerpoint/2010/main" val="294034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Estatística</a:t>
            </a:r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05691" y="3026967"/>
            <a:ext cx="10515600" cy="137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pt-BR" dirty="0" smtClean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838200" y="1446848"/>
            <a:ext cx="10515600" cy="45791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 smtClean="0"/>
              <a:t>Origem – Latim </a:t>
            </a:r>
          </a:p>
          <a:p>
            <a:pPr lvl="1" algn="just"/>
            <a:r>
              <a:rPr lang="pt-BR" dirty="0" smtClean="0"/>
              <a:t>Estatística – status (Estado);</a:t>
            </a:r>
          </a:p>
          <a:p>
            <a:pPr lvl="1" algn="just"/>
            <a:r>
              <a:rPr lang="pt-BR" dirty="0" smtClean="0"/>
              <a:t>Ocupava-se em descrever quantitativamente os vários aspectos dos assuntos de um governo ou estado.</a:t>
            </a:r>
          </a:p>
          <a:p>
            <a:pPr lvl="1" algn="just"/>
            <a:endParaRPr lang="pt-BR" dirty="0" smtClean="0"/>
          </a:p>
          <a:p>
            <a:pPr lvl="1" algn="just"/>
            <a:endParaRPr lang="pt-BR" dirty="0"/>
          </a:p>
          <a:p>
            <a:pPr algn="just"/>
            <a:r>
              <a:rPr lang="pt-BR" dirty="0" smtClean="0"/>
              <a:t>Estatística atual – Experimentação</a:t>
            </a:r>
          </a:p>
          <a:p>
            <a:pPr lvl="1" algn="just"/>
            <a:r>
              <a:rPr lang="pt-BR" dirty="0" smtClean="0"/>
              <a:t>Sir Ronald </a:t>
            </a:r>
            <a:r>
              <a:rPr lang="pt-BR" dirty="0" err="1" smtClean="0"/>
              <a:t>Aylmer</a:t>
            </a:r>
            <a:r>
              <a:rPr lang="pt-BR" dirty="0" smtClean="0"/>
              <a:t> Fisher (1890 - 1962);</a:t>
            </a:r>
          </a:p>
          <a:p>
            <a:pPr lvl="1" algn="just"/>
            <a:r>
              <a:rPr lang="pt-BR" dirty="0" smtClean="0"/>
              <a:t>Bases para a experimentação estatisticamente controlada.</a:t>
            </a:r>
          </a:p>
        </p:txBody>
      </p:sp>
      <p:pic>
        <p:nvPicPr>
          <p:cNvPr id="9" name="Picture 17" descr="fisherpic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102" y="3689223"/>
            <a:ext cx="1593850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437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4000" dirty="0" smtClean="0"/>
              <a:t>Papel da Estatística no Melhoramento de Plantas</a:t>
            </a:r>
            <a:endParaRPr lang="pt-BR" sz="4000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05691" y="3026967"/>
            <a:ext cx="10515600" cy="137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pt-BR" dirty="0" smtClean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838200" y="1446848"/>
            <a:ext cx="10515600" cy="45791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 smtClean="0"/>
              <a:t>Planejamento experimental: escolha das situações experimentais</a:t>
            </a:r>
          </a:p>
          <a:p>
            <a:pPr algn="just"/>
            <a:r>
              <a:rPr lang="pt-BR" dirty="0" smtClean="0"/>
              <a:t>Análise de dados: indica técnicas para resumir e apresentar as informações, bem como para comparar situações de experimentos.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111" y="2859497"/>
            <a:ext cx="4270189" cy="3850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7318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Áreas da estatística</a:t>
            </a:r>
            <a:endParaRPr lang="pt-BR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481920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Estatística descritiva: Conjunto de técnicas destinadas a descrever e resumir os dados, a fim de que possamos tirar conclusões.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 smtClean="0"/>
              <a:t>Inferência estatística: Estudo de técnicas que possibilitam a extrapolação a um grande conjunto de dados (</a:t>
            </a:r>
            <a:r>
              <a:rPr lang="pt-BR" dirty="0" smtClean="0">
                <a:solidFill>
                  <a:srgbClr val="FF0000"/>
                </a:solidFill>
              </a:rPr>
              <a:t>populações</a:t>
            </a:r>
            <a:r>
              <a:rPr lang="pt-BR" dirty="0" smtClean="0"/>
              <a:t>), das informações e conclusões, obtidas a partir de subconjuntos de valores (</a:t>
            </a:r>
            <a:r>
              <a:rPr lang="pt-BR" dirty="0" smtClean="0">
                <a:solidFill>
                  <a:srgbClr val="FF0000"/>
                </a:solidFill>
              </a:rPr>
              <a:t>amostras</a:t>
            </a:r>
            <a:r>
              <a:rPr lang="pt-BR" dirty="0" smtClean="0"/>
              <a:t>), usualmente de dimensão muito menor.</a:t>
            </a:r>
          </a:p>
          <a:p>
            <a:pPr lvl="1" algn="just"/>
            <a:r>
              <a:rPr lang="pt-BR" dirty="0" smtClean="0"/>
              <a:t>População: é uma coleção completa de todos os elementos a serem estudados; </a:t>
            </a:r>
            <a:r>
              <a:rPr lang="pt-BR" dirty="0" err="1" smtClean="0"/>
              <a:t>ex</a:t>
            </a:r>
            <a:r>
              <a:rPr lang="pt-BR" dirty="0" smtClean="0"/>
              <a:t>: População Mundial</a:t>
            </a:r>
          </a:p>
          <a:p>
            <a:pPr lvl="1" algn="just"/>
            <a:endParaRPr lang="pt-BR" dirty="0" smtClean="0"/>
          </a:p>
          <a:p>
            <a:pPr lvl="1" algn="just"/>
            <a:r>
              <a:rPr lang="pt-BR" dirty="0" smtClean="0"/>
              <a:t>Amostra: é uma </a:t>
            </a:r>
            <a:r>
              <a:rPr lang="pt-BR" dirty="0" err="1" smtClean="0"/>
              <a:t>subcoleção</a:t>
            </a:r>
            <a:r>
              <a:rPr lang="pt-BR" dirty="0" smtClean="0"/>
              <a:t> de elementos extraídos de uma população. 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05691" y="3026967"/>
            <a:ext cx="10515600" cy="137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pt-BR" dirty="0" smtClean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97584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/>
              <a:t>Áreas da </a:t>
            </a:r>
            <a:r>
              <a:rPr lang="pt-BR" dirty="0" smtClean="0"/>
              <a:t>Estatística</a:t>
            </a:r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05691" y="3026967"/>
            <a:ext cx="10515600" cy="137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pt-BR" dirty="0" smtClean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3" name="Elipse 2"/>
          <p:cNvSpPr/>
          <p:nvPr/>
        </p:nvSpPr>
        <p:spPr>
          <a:xfrm>
            <a:off x="548640" y="2116183"/>
            <a:ext cx="2508068" cy="3492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População</a:t>
            </a:r>
            <a:endParaRPr lang="pt-BR" sz="2800" b="1" dirty="0"/>
          </a:p>
        </p:txBody>
      </p:sp>
      <p:sp>
        <p:nvSpPr>
          <p:cNvPr id="8" name="Elipse 7"/>
          <p:cNvSpPr/>
          <p:nvPr/>
        </p:nvSpPr>
        <p:spPr>
          <a:xfrm>
            <a:off x="9078685" y="3253290"/>
            <a:ext cx="2076995" cy="12179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Amostra</a:t>
            </a:r>
            <a:endParaRPr lang="pt-BR" sz="2800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4632078" y="1608351"/>
            <a:ext cx="3062826" cy="101566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sz="2000" dirty="0" smtClean="0"/>
              <a:t>Estatística Descritiva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/>
              <a:t>Consistência dos dados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/>
              <a:t>Interpretações iniciais</a:t>
            </a:r>
            <a:endParaRPr lang="pt-BR" sz="20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3866388" y="5359675"/>
            <a:ext cx="4968155" cy="13234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sz="2000" dirty="0" smtClean="0"/>
              <a:t>Inferência Estatística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/>
              <a:t>Estimação de quantidades desconhecidas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/>
              <a:t>Extrapolação dos resultados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/>
              <a:t>Teste de hipóteses</a:t>
            </a:r>
          </a:p>
        </p:txBody>
      </p:sp>
      <p:cxnSp>
        <p:nvCxnSpPr>
          <p:cNvPr id="12" name="Conector de Seta Reta 11"/>
          <p:cNvCxnSpPr>
            <a:stCxn id="9" idx="1"/>
            <a:endCxn id="3" idx="6"/>
          </p:cNvCxnSpPr>
          <p:nvPr/>
        </p:nvCxnSpPr>
        <p:spPr>
          <a:xfrm flipH="1">
            <a:off x="3056708" y="2116183"/>
            <a:ext cx="1575370" cy="1746069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>
            <a:stCxn id="9" idx="3"/>
            <a:endCxn id="8" idx="2"/>
          </p:cNvCxnSpPr>
          <p:nvPr/>
        </p:nvCxnSpPr>
        <p:spPr>
          <a:xfrm>
            <a:off x="7694904" y="2116183"/>
            <a:ext cx="1383781" cy="1746068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>
            <a:stCxn id="3" idx="6"/>
            <a:endCxn id="8" idx="2"/>
          </p:cNvCxnSpPr>
          <p:nvPr/>
        </p:nvCxnSpPr>
        <p:spPr>
          <a:xfrm flipV="1">
            <a:off x="3056708" y="3862251"/>
            <a:ext cx="602197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em Curva 19"/>
          <p:cNvCxnSpPr>
            <a:stCxn id="8" idx="4"/>
            <a:endCxn id="10" idx="3"/>
          </p:cNvCxnSpPr>
          <p:nvPr/>
        </p:nvCxnSpPr>
        <p:spPr>
          <a:xfrm rot="5400000">
            <a:off x="8700771" y="4604983"/>
            <a:ext cx="1550184" cy="1282640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em Curva 20"/>
          <p:cNvCxnSpPr>
            <a:stCxn id="10" idx="1"/>
            <a:endCxn id="3" idx="4"/>
          </p:cNvCxnSpPr>
          <p:nvPr/>
        </p:nvCxnSpPr>
        <p:spPr>
          <a:xfrm rot="10800000">
            <a:off x="1802674" y="5608321"/>
            <a:ext cx="2063714" cy="413075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38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Estatística Descritiva</a:t>
            </a:r>
            <a:endParaRPr lang="pt-BR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481920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Objetivo: Detecção de padrões de interesse nos dados e a sua representação.</a:t>
            </a:r>
          </a:p>
          <a:p>
            <a:pPr lvl="1" algn="just"/>
            <a:r>
              <a:rPr lang="pt-BR" dirty="0" smtClean="0"/>
              <a:t>Tabelas</a:t>
            </a:r>
          </a:p>
          <a:p>
            <a:pPr lvl="1" algn="just"/>
            <a:r>
              <a:rPr lang="pt-BR" dirty="0" smtClean="0"/>
              <a:t>Gráficos</a:t>
            </a:r>
          </a:p>
          <a:p>
            <a:pPr lvl="1" algn="just"/>
            <a:endParaRPr lang="pt-BR" dirty="0" smtClean="0"/>
          </a:p>
          <a:p>
            <a:pPr lvl="1" algn="just"/>
            <a:r>
              <a:rPr lang="pt-BR" dirty="0" smtClean="0"/>
              <a:t>Medidas de posição: medidas que representam a tendência central dos dados de modo que são utilizadas para descrever propriedades da população ou amostra.</a:t>
            </a:r>
          </a:p>
          <a:p>
            <a:pPr lvl="2" algn="just"/>
            <a:r>
              <a:rPr lang="pt-BR" dirty="0" smtClean="0"/>
              <a:t>Média, mediana e moda</a:t>
            </a:r>
          </a:p>
          <a:p>
            <a:pPr lvl="1" algn="just"/>
            <a:r>
              <a:rPr lang="pt-BR" dirty="0" smtClean="0"/>
              <a:t>Medidas de dispersão: medidas que se aplicam na caracterização de uma distribuição de mensurações.</a:t>
            </a:r>
          </a:p>
          <a:p>
            <a:pPr lvl="2" algn="just"/>
            <a:r>
              <a:rPr lang="pt-BR" dirty="0" smtClean="0"/>
              <a:t>Amplitude, variância, desvio padrão, coeficiente de variação e erro padrão da média.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05691" y="3026967"/>
            <a:ext cx="10515600" cy="137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pt-BR" dirty="0" smtClean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6712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posição </a:t>
            </a:r>
            <a:br>
              <a:rPr lang="pt-BR" dirty="0" smtClean="0"/>
            </a:br>
            <a:r>
              <a:rPr lang="pt-BR" dirty="0" smtClean="0"/>
              <a:t>Média Populacional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3537415" y="1853888"/>
                <a:ext cx="5864619" cy="8763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t-B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pt-B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415" y="1853888"/>
                <a:ext cx="5864619" cy="8763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2605598" y="4355429"/>
                <a:ext cx="7994175" cy="994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𝑉𝐷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𝑉𝐷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𝑉𝐷</m:t>
                              </m:r>
                            </m:sub>
                          </m:sSub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598" y="4355429"/>
                <a:ext cx="7994175" cy="9940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ixaDeTexto 10"/>
          <p:cNvSpPr txBox="1"/>
          <p:nvPr/>
        </p:nvSpPr>
        <p:spPr>
          <a:xfrm>
            <a:off x="0" y="3266604"/>
            <a:ext cx="2659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 smtClean="0"/>
              <a:t>A</a:t>
            </a:r>
            <a:r>
              <a:rPr lang="pt-BR" sz="2400" baseline="-25000" dirty="0" err="1" smtClean="0"/>
              <a:t>pop</a:t>
            </a:r>
            <a:r>
              <a:rPr lang="pt-BR" sz="2400" dirty="0" smtClean="0"/>
              <a:t> = {10;20;20;50}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2605598" y="2973770"/>
                <a:ext cx="9413539" cy="8743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50</m:t>
                          </m:r>
                        </m:num>
                        <m:den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=25 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598" y="2973770"/>
                <a:ext cx="9413539" cy="8743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/>
              <p:cNvSpPr txBox="1"/>
              <p:nvPr/>
            </p:nvSpPr>
            <p:spPr>
              <a:xfrm>
                <a:off x="2605598" y="5634431"/>
                <a:ext cx="8948988" cy="988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,25∗10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0,50∗20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0,25∗50</m:t>
                          </m:r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0,25+0,50+0,25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6" name="CaixaDe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598" y="5634431"/>
                <a:ext cx="8948988" cy="988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aixaDeTexto 16"/>
          <p:cNvSpPr txBox="1"/>
          <p:nvPr/>
        </p:nvSpPr>
        <p:spPr>
          <a:xfrm>
            <a:off x="0" y="5897964"/>
            <a:ext cx="2659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/>
              <a:t>A</a:t>
            </a:r>
            <a:r>
              <a:rPr lang="pt-BR" sz="2400" baseline="-25000" dirty="0" err="1"/>
              <a:t>pop</a:t>
            </a:r>
            <a:r>
              <a:rPr lang="pt-BR" sz="2400" dirty="0" smtClean="0"/>
              <a:t> = {10;20;20;50}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29985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posição </a:t>
            </a:r>
            <a:br>
              <a:rPr lang="pt-BR" dirty="0" smtClean="0"/>
            </a:br>
            <a:r>
              <a:rPr lang="pt-BR" dirty="0" smtClean="0"/>
              <a:t>Média Amostral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3537415" y="1853888"/>
                <a:ext cx="5195717" cy="8763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415" y="1853888"/>
                <a:ext cx="5195717" cy="8763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2605598" y="4355429"/>
                <a:ext cx="7994176" cy="994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𝑉𝐷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𝑉𝐷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𝑉𝐷</m:t>
                              </m:r>
                            </m:sub>
                          </m:sSub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598" y="4355429"/>
                <a:ext cx="7994176" cy="9940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ixaDeTexto 10"/>
          <p:cNvSpPr txBox="1"/>
          <p:nvPr/>
        </p:nvSpPr>
        <p:spPr>
          <a:xfrm>
            <a:off x="0" y="3266604"/>
            <a:ext cx="2225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 smtClean="0"/>
              <a:t>A</a:t>
            </a:r>
            <a:r>
              <a:rPr lang="pt-BR" sz="2400" baseline="-25000" dirty="0" err="1" smtClean="0"/>
              <a:t>Am</a:t>
            </a:r>
            <a:r>
              <a:rPr lang="pt-BR" sz="2400" dirty="0" smtClean="0"/>
              <a:t> = {10;20;20}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2605598" y="2973770"/>
                <a:ext cx="8278420" cy="8743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=16,67 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598" y="2973770"/>
                <a:ext cx="8278420" cy="8743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/>
              <p:cNvSpPr txBox="1"/>
              <p:nvPr/>
            </p:nvSpPr>
            <p:spPr>
              <a:xfrm>
                <a:off x="2605598" y="5634431"/>
                <a:ext cx="6862584" cy="988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,33∗10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0,67</m:t>
                          </m:r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0,33+0,67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=16,67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6" name="CaixaDe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598" y="5634431"/>
                <a:ext cx="6862584" cy="988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aixaDeTexto 16"/>
          <p:cNvSpPr txBox="1"/>
          <p:nvPr/>
        </p:nvSpPr>
        <p:spPr>
          <a:xfrm>
            <a:off x="0" y="5897964"/>
            <a:ext cx="2225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/>
              <a:t>A</a:t>
            </a:r>
            <a:r>
              <a:rPr lang="pt-BR" sz="2400" baseline="-25000" dirty="0" err="1"/>
              <a:t>Am</a:t>
            </a:r>
            <a:r>
              <a:rPr lang="pt-BR" sz="2400" dirty="0" smtClean="0"/>
              <a:t> = {10;20;20}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00079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Média - Propriedades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4819204"/>
          </a:xfrm>
        </p:spPr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A soma dos desvios em relação à média é igual a zero.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/>
              <p:cNvSpPr txBox="1"/>
              <p:nvPr/>
            </p:nvSpPr>
            <p:spPr>
              <a:xfrm>
                <a:off x="978829" y="2472197"/>
                <a:ext cx="2536913" cy="1211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5" name="CaixaDe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829" y="2472197"/>
                <a:ext cx="2536913" cy="12115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ixaDeTexto 17"/>
          <p:cNvSpPr txBox="1"/>
          <p:nvPr/>
        </p:nvSpPr>
        <p:spPr>
          <a:xfrm>
            <a:off x="905691" y="3984303"/>
            <a:ext cx="2321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A = {10;20;20;50}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905691" y="4392582"/>
                <a:ext cx="122802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pt-BR" sz="3200" dirty="0" smtClean="0"/>
                  <a:t> = 25</a:t>
                </a:r>
                <a:endParaRPr lang="pt-BR" sz="3200" dirty="0"/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691" y="4392582"/>
                <a:ext cx="1228028" cy="584775"/>
              </a:xfrm>
              <a:prstGeom prst="rect">
                <a:avLst/>
              </a:prstGeom>
              <a:blipFill>
                <a:blip r:embed="rId3"/>
                <a:stretch>
                  <a:fillRect t="-12632" r="-11940" b="-357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/>
              <p:cNvSpPr txBox="1"/>
              <p:nvPr/>
            </p:nvSpPr>
            <p:spPr>
              <a:xfrm>
                <a:off x="161620" y="5181828"/>
                <a:ext cx="12003742" cy="8654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10−25</m:t>
                          </m:r>
                        </m:e>
                      </m:d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20−25</m:t>
                          </m:r>
                        </m:e>
                      </m:d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20−25</m:t>
                          </m:r>
                        </m:e>
                      </m:d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50−25</m:t>
                          </m:r>
                        </m:e>
                      </m:d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−15</m:t>
                          </m:r>
                        </m:e>
                      </m:d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+25=0 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9" name="CaixaDe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20" y="5181828"/>
                <a:ext cx="12003742" cy="8654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591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Média - Propriedades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4819204"/>
          </a:xfrm>
        </p:spPr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 startAt="2"/>
            </a:pPr>
            <a:r>
              <a:rPr lang="pt-BR" dirty="0" smtClean="0"/>
              <a:t>A soma ou subtração de uma constante (k) aos dados altera a média de tal forma que a nova média fica adicionada ou subtraída pela constante.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p:sp>
        <p:nvSpPr>
          <p:cNvPr id="18" name="CaixaDeTexto 17"/>
          <p:cNvSpPr txBox="1"/>
          <p:nvPr/>
        </p:nvSpPr>
        <p:spPr>
          <a:xfrm>
            <a:off x="1316721" y="3735211"/>
            <a:ext cx="2321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A = {10;20;20;50}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1316721" y="4143490"/>
                <a:ext cx="122802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pt-BR" sz="3200" dirty="0" smtClean="0"/>
                  <a:t> = 25</a:t>
                </a:r>
                <a:endParaRPr lang="pt-BR" sz="3200" dirty="0"/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721" y="4143490"/>
                <a:ext cx="1228028" cy="584775"/>
              </a:xfrm>
              <a:prstGeom prst="rect">
                <a:avLst/>
              </a:prstGeom>
              <a:blipFill>
                <a:blip r:embed="rId2"/>
                <a:stretch>
                  <a:fillRect t="-12500" r="-11940" b="-343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2631873"/>
                  </p:ext>
                </p:extLst>
              </p:nvPr>
            </p:nvGraphicFramePr>
            <p:xfrm>
              <a:off x="5338355" y="3148644"/>
              <a:ext cx="6150430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2356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3904627672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20835203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Originais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+</a:t>
                          </a:r>
                          <a:r>
                            <a:rPr lang="pt-BR" sz="2400" baseline="0" dirty="0" smtClean="0"/>
                            <a:t> k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– k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30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30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60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40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pt-BR" sz="2400" dirty="0" smtClean="0"/>
                            <a:t> = 25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pt-BR" sz="2400" dirty="0" smtClean="0"/>
                            <a:t> = 35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pt-BR" sz="2400" dirty="0" smtClean="0"/>
                            <a:t> = 15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2631873"/>
                  </p:ext>
                </p:extLst>
              </p:nvPr>
            </p:nvGraphicFramePr>
            <p:xfrm>
              <a:off x="5338355" y="3148644"/>
              <a:ext cx="6150430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2356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3904627672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208352030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Originais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+</a:t>
                          </a:r>
                          <a:r>
                            <a:rPr lang="pt-BR" sz="2400" baseline="0" dirty="0" smtClean="0"/>
                            <a:t> k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– k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30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30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60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40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59" t="-510667" r="-162694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4038" t="-510667" r="-101282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24038" t="-510667" r="-1282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CaixaDeTexto 9"/>
          <p:cNvSpPr txBox="1"/>
          <p:nvPr/>
        </p:nvSpPr>
        <p:spPr>
          <a:xfrm>
            <a:off x="1315360" y="3348757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k = 10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13802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Conceitos Importantes</a:t>
            </a:r>
            <a:endParaRPr lang="pt-BR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80794"/>
            <a:ext cx="10515600" cy="909054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pt-BR" dirty="0" smtClean="0"/>
              <a:t>Característica, caráter, caractere ou variável: atributo que define uma observação (unidade ou elementos), </a:t>
            </a:r>
            <a:r>
              <a:rPr lang="pt-BR" dirty="0" smtClean="0">
                <a:solidFill>
                  <a:srgbClr val="FF0000"/>
                </a:solidFill>
              </a:rPr>
              <a:t>que pode ser uma entidade biológica</a:t>
            </a:r>
            <a:r>
              <a:rPr lang="pt-BR" dirty="0" smtClean="0"/>
              <a:t>.</a:t>
            </a:r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05691" y="3026967"/>
            <a:ext cx="10515600" cy="137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pt-BR" dirty="0" smtClean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838200" y="2760616"/>
            <a:ext cx="4395728" cy="3461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dirty="0" smtClean="0"/>
              <a:t>Exemplos:</a:t>
            </a:r>
          </a:p>
          <a:p>
            <a:pPr lvl="1" algn="just"/>
            <a:r>
              <a:rPr lang="pt-BR" dirty="0" smtClean="0"/>
              <a:t>Cor da flor</a:t>
            </a:r>
          </a:p>
          <a:p>
            <a:pPr lvl="1" algn="just"/>
            <a:r>
              <a:rPr lang="pt-BR" dirty="0" smtClean="0"/>
              <a:t>Aspecto dos grãos</a:t>
            </a:r>
          </a:p>
          <a:p>
            <a:pPr lvl="1" algn="just"/>
            <a:r>
              <a:rPr lang="pt-BR" dirty="0" smtClean="0"/>
              <a:t>Produtividade de grãos</a:t>
            </a:r>
          </a:p>
          <a:p>
            <a:pPr lvl="1" algn="just"/>
            <a:endParaRPr lang="pt-BR" dirty="0" smtClean="0"/>
          </a:p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pic>
        <p:nvPicPr>
          <p:cNvPr id="2050" name="Picture 2" descr="http://www.esalq.usp.br/cprural/upimg/noticia/img/48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780" y="3378304"/>
            <a:ext cx="2857500" cy="25717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1" t="17903" r="32489" b="6880"/>
          <a:stretch>
            <a:fillRect/>
          </a:stretch>
        </p:blipFill>
        <p:spPr bwMode="auto">
          <a:xfrm>
            <a:off x="2515010" y="4566006"/>
            <a:ext cx="1478613" cy="18048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3" t="17676" r="32260" b="11668"/>
          <a:stretch>
            <a:fillRect/>
          </a:stretch>
        </p:blipFill>
        <p:spPr bwMode="auto">
          <a:xfrm>
            <a:off x="665183" y="4542998"/>
            <a:ext cx="1511061" cy="18188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7" t="6938" r="22778" b="21251"/>
          <a:stretch>
            <a:fillRect/>
          </a:stretch>
        </p:blipFill>
        <p:spPr bwMode="auto">
          <a:xfrm>
            <a:off x="4332390" y="4554606"/>
            <a:ext cx="1511062" cy="18162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190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Média - Propriedades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4819204"/>
          </a:xfrm>
        </p:spPr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 startAt="3"/>
            </a:pPr>
            <a:r>
              <a:rPr lang="pt-BR" dirty="0" smtClean="0"/>
              <a:t>A multiplicação ou divisão dos dados por uma constante (k) altera a média de tal forma que a nova média fica multiplicada ou dividida pela constante.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p:sp>
        <p:nvSpPr>
          <p:cNvPr id="18" name="CaixaDeTexto 17"/>
          <p:cNvSpPr txBox="1"/>
          <p:nvPr/>
        </p:nvSpPr>
        <p:spPr>
          <a:xfrm>
            <a:off x="1316721" y="3735211"/>
            <a:ext cx="2321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A = {10;20;20;50}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1316721" y="4143490"/>
                <a:ext cx="122802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pt-BR" sz="3200" dirty="0" smtClean="0"/>
                  <a:t> = 25</a:t>
                </a:r>
                <a:endParaRPr lang="pt-BR" sz="3200" dirty="0"/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721" y="4143490"/>
                <a:ext cx="1228028" cy="584775"/>
              </a:xfrm>
              <a:prstGeom prst="rect">
                <a:avLst/>
              </a:prstGeom>
              <a:blipFill>
                <a:blip r:embed="rId2"/>
                <a:stretch>
                  <a:fillRect t="-12500" r="-11940" b="-343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2543575"/>
                  </p:ext>
                </p:extLst>
              </p:nvPr>
            </p:nvGraphicFramePr>
            <p:xfrm>
              <a:off x="5338355" y="3148644"/>
              <a:ext cx="6150430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2356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3904627672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20835203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Originais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*</a:t>
                          </a:r>
                          <a:r>
                            <a:rPr lang="pt-BR" sz="2400" baseline="0" dirty="0" smtClean="0"/>
                            <a:t> k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/ k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pt-BR" sz="2400" dirty="0" smtClean="0"/>
                            <a:t> = 25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pt-BR" sz="2400" dirty="0" smtClean="0"/>
                            <a:t> = 250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pt-BR" sz="2400" dirty="0" smtClean="0"/>
                            <a:t> = 2,5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2543575"/>
                  </p:ext>
                </p:extLst>
              </p:nvPr>
            </p:nvGraphicFramePr>
            <p:xfrm>
              <a:off x="5338355" y="3148644"/>
              <a:ext cx="6150430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2356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3904627672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208352030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Originais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*</a:t>
                          </a:r>
                          <a:r>
                            <a:rPr lang="pt-BR" sz="2400" baseline="0" dirty="0" smtClean="0"/>
                            <a:t> k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/ k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59" t="-510667" r="-162694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4038" t="-510667" r="-101282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24038" t="-510667" r="-1282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CaixaDeTexto 9"/>
          <p:cNvSpPr txBox="1"/>
          <p:nvPr/>
        </p:nvSpPr>
        <p:spPr>
          <a:xfrm>
            <a:off x="1315360" y="3348757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k = 10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15866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Média - Propriedades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4819204"/>
          </a:xfrm>
        </p:spPr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 startAt="4"/>
            </a:pPr>
            <a:r>
              <a:rPr lang="pt-BR" dirty="0" smtClean="0"/>
              <a:t>A média é influenciada por valores extremos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3872558"/>
                  </p:ext>
                </p:extLst>
              </p:nvPr>
            </p:nvGraphicFramePr>
            <p:xfrm>
              <a:off x="3840500" y="2524775"/>
              <a:ext cx="4251393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2356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39046276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Originais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Novos</a:t>
                          </a:r>
                          <a:r>
                            <a:rPr lang="pt-BR" sz="2400" baseline="0" dirty="0" smtClean="0"/>
                            <a:t> Dados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1000000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pt-BR" sz="2400" dirty="0" smtClean="0"/>
                            <a:t> = 25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r>
                                <a:rPr lang="pt-BR" sz="240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𝜇</m:t>
                              </m:r>
                            </m:oMath>
                          </a14:m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250022,5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3872558"/>
                  </p:ext>
                </p:extLst>
              </p:nvPr>
            </p:nvGraphicFramePr>
            <p:xfrm>
              <a:off x="3840500" y="2524775"/>
              <a:ext cx="4251393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2356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3904627672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Originais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Novos</a:t>
                          </a:r>
                          <a:r>
                            <a:rPr lang="pt-BR" sz="2400" baseline="0" dirty="0" smtClean="0"/>
                            <a:t> Dados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1000000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18" t="-512000" r="-81865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124359" t="-512000" r="-1282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786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Posição </a:t>
            </a:r>
            <a:br>
              <a:rPr lang="pt-BR" dirty="0" smtClean="0"/>
            </a:br>
            <a:r>
              <a:rPr lang="pt-BR" dirty="0" smtClean="0"/>
              <a:t>Mediana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481920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Mediana: valor que ocupa a posição central dos dados ordenados.</a:t>
            </a:r>
            <a:endParaRPr lang="pt-BR" dirty="0"/>
          </a:p>
          <a:p>
            <a:pPr marL="0" indent="0" algn="just">
              <a:buNone/>
            </a:pPr>
            <a:endParaRPr lang="pt-BR" i="1" dirty="0" smtClean="0">
              <a:latin typeface="Cambria Math" panose="02040503050406030204" pitchFamily="18" charset="0"/>
            </a:endParaRP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7837301"/>
                  </p:ext>
                </p:extLst>
              </p:nvPr>
            </p:nvGraphicFramePr>
            <p:xfrm>
              <a:off x="6531989" y="3761111"/>
              <a:ext cx="4710776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5388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2355388">
                      <a:extLst>
                        <a:ext uri="{9D8B030D-6E8A-4147-A177-3AD203B41FA5}">
                          <a16:colId xmlns:a16="http://schemas.microsoft.com/office/drawing/2014/main" val="419077647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Ordenados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𝑀𝑑</m:t>
                              </m:r>
                            </m:oMath>
                          </a14:m>
                          <a:r>
                            <a:rPr lang="pt-BR" sz="2400" dirty="0" smtClean="0"/>
                            <a:t> = 20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7837301"/>
                  </p:ext>
                </p:extLst>
              </p:nvPr>
            </p:nvGraphicFramePr>
            <p:xfrm>
              <a:off x="6531989" y="3761111"/>
              <a:ext cx="4710776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5388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2355388">
                      <a:extLst>
                        <a:ext uri="{9D8B030D-6E8A-4147-A177-3AD203B41FA5}">
                          <a16:colId xmlns:a16="http://schemas.microsoft.com/office/drawing/2014/main" val="4190776478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Ordenados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457200">
                    <a:tc grid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29" t="-510667" r="-517" b="-3066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/>
              <p:cNvSpPr txBox="1"/>
              <p:nvPr/>
            </p:nvSpPr>
            <p:spPr>
              <a:xfrm>
                <a:off x="966651" y="3121279"/>
                <a:ext cx="3054233" cy="429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𝑆𝑒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𝑖𝑚𝑝𝑎𝑟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𝑚𝑑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num>
                                <m:den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51" y="3121279"/>
                <a:ext cx="3054233" cy="429156"/>
              </a:xfrm>
              <a:prstGeom prst="rect">
                <a:avLst/>
              </a:prstGeom>
              <a:blipFill>
                <a:blip r:embed="rId3"/>
                <a:stretch>
                  <a:fillRect l="-1397" b="-128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838199" y="2408830"/>
                <a:ext cx="29157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𝑜𝑏𝑠𝑒𝑟𝑣𝑎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çõ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𝑒𝑠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408830"/>
                <a:ext cx="2915798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6531989" y="3037089"/>
                <a:ext cx="3144579" cy="513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𝑆𝑒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𝑝𝑎𝑟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𝑚𝑑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d>
                              <m:d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d>
                              <m:d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</m:num>
                                  <m:den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sub>
                        </m:sSub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pt-BR" dirty="0" smtClean="0"/>
                  <a:t> </a:t>
                </a:r>
                <a:endParaRPr lang="pt-BR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989" y="3037089"/>
                <a:ext cx="3144579" cy="513346"/>
              </a:xfrm>
              <a:prstGeom prst="rect">
                <a:avLst/>
              </a:prstGeom>
              <a:blipFill>
                <a:blip r:embed="rId5"/>
                <a:stretch>
                  <a:fillRect l="-194" b="-11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4983497"/>
                  </p:ext>
                </p:extLst>
              </p:nvPr>
            </p:nvGraphicFramePr>
            <p:xfrm>
              <a:off x="720336" y="3893552"/>
              <a:ext cx="330054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0274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650274">
                      <a:extLst>
                        <a:ext uri="{9D8B030D-6E8A-4147-A177-3AD203B41FA5}">
                          <a16:colId xmlns:a16="http://schemas.microsoft.com/office/drawing/2014/main" val="8396346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Ordenados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𝑀𝑑</m:t>
                              </m:r>
                            </m:oMath>
                          </a14:m>
                          <a:r>
                            <a:rPr lang="pt-BR" sz="2400" dirty="0" smtClean="0"/>
                            <a:t> = 20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4983497"/>
                  </p:ext>
                </p:extLst>
              </p:nvPr>
            </p:nvGraphicFramePr>
            <p:xfrm>
              <a:off x="720336" y="3893552"/>
              <a:ext cx="330054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0274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650274">
                      <a:extLst>
                        <a:ext uri="{9D8B030D-6E8A-4147-A177-3AD203B41FA5}">
                          <a16:colId xmlns:a16="http://schemas.microsoft.com/office/drawing/2014/main" val="83963468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Ordenados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457200">
                    <a:tc grid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85" t="-410667" r="-738" b="-3066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8510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Mediana - Propriedades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4819204"/>
          </a:xfrm>
        </p:spPr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A soma ou subtração de uma constante k aos dados altera a mediana de tal forma que a nova mediana fica adicionada ou subtraída pela constante</a:t>
            </a:r>
            <a:endParaRPr lang="pt-BR" dirty="0"/>
          </a:p>
          <a:p>
            <a:pPr marL="0" indent="0" algn="ctr">
              <a:buNone/>
            </a:pPr>
            <a:r>
              <a:rPr lang="pt-BR" dirty="0" smtClean="0"/>
              <a:t>k = 10</a:t>
            </a: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81187274"/>
                  </p:ext>
                </p:extLst>
              </p:nvPr>
            </p:nvGraphicFramePr>
            <p:xfrm>
              <a:off x="3489662" y="3989711"/>
              <a:ext cx="4792191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7397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597397">
                      <a:extLst>
                        <a:ext uri="{9D8B030D-6E8A-4147-A177-3AD203B41FA5}">
                          <a16:colId xmlns:a16="http://schemas.microsoft.com/office/drawing/2014/main" val="839634689"/>
                        </a:ext>
                      </a:extLst>
                    </a:gridCol>
                    <a:gridCol w="1597397">
                      <a:extLst>
                        <a:ext uri="{9D8B030D-6E8A-4147-A177-3AD203B41FA5}">
                          <a16:colId xmlns:a16="http://schemas.microsoft.com/office/drawing/2014/main" val="3037076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Ordenados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</a:t>
                          </a:r>
                          <a:r>
                            <a:rPr lang="pt-BR" sz="2400" baseline="0" dirty="0" smtClean="0"/>
                            <a:t> + k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30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60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𝑀𝑑</m:t>
                              </m:r>
                            </m:oMath>
                          </a14:m>
                          <a:r>
                            <a:rPr lang="pt-BR" sz="2400" dirty="0" smtClean="0"/>
                            <a:t> = 20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𝑀𝑑</m:t>
                              </m:r>
                            </m:oMath>
                          </a14:m>
                          <a:r>
                            <a:rPr lang="pt-BR" sz="2400" dirty="0" smtClean="0"/>
                            <a:t> = 30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81187274"/>
                  </p:ext>
                </p:extLst>
              </p:nvPr>
            </p:nvGraphicFramePr>
            <p:xfrm>
              <a:off x="3489662" y="3989711"/>
              <a:ext cx="4792191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7397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597397">
                      <a:extLst>
                        <a:ext uri="{9D8B030D-6E8A-4147-A177-3AD203B41FA5}">
                          <a16:colId xmlns:a16="http://schemas.microsoft.com/office/drawing/2014/main" val="839634689"/>
                        </a:ext>
                      </a:extLst>
                    </a:gridCol>
                    <a:gridCol w="1597397">
                      <a:extLst>
                        <a:ext uri="{9D8B030D-6E8A-4147-A177-3AD203B41FA5}">
                          <a16:colId xmlns:a16="http://schemas.microsoft.com/office/drawing/2014/main" val="30370767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Ordenados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</a:t>
                          </a:r>
                          <a:r>
                            <a:rPr lang="pt-BR" sz="2400" baseline="0" dirty="0" smtClean="0"/>
                            <a:t> + k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30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60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457200">
                    <a:tc grid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0" t="-412000" r="-50667" b="-29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763" t="-412000" r="-1527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7039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Mediana - Propriedades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4819204"/>
          </a:xfrm>
        </p:spPr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A multiplicação ou divisão dos dados por uma constante k altera a mediana de tal forma que  a nova mediana fica multiplicada ou dividida pela constante.</a:t>
            </a:r>
            <a:endParaRPr lang="pt-BR" dirty="0"/>
          </a:p>
          <a:p>
            <a:pPr marL="0" indent="0" algn="ctr">
              <a:buNone/>
            </a:pPr>
            <a:r>
              <a:rPr lang="pt-BR" dirty="0" smtClean="0"/>
              <a:t>k = 10</a:t>
            </a: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7216728"/>
                  </p:ext>
                </p:extLst>
              </p:nvPr>
            </p:nvGraphicFramePr>
            <p:xfrm>
              <a:off x="3167445" y="3989711"/>
              <a:ext cx="6420692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05173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605173">
                      <a:extLst>
                        <a:ext uri="{9D8B030D-6E8A-4147-A177-3AD203B41FA5}">
                          <a16:colId xmlns:a16="http://schemas.microsoft.com/office/drawing/2014/main" val="839634689"/>
                        </a:ext>
                      </a:extLst>
                    </a:gridCol>
                    <a:gridCol w="1605173">
                      <a:extLst>
                        <a:ext uri="{9D8B030D-6E8A-4147-A177-3AD203B41FA5}">
                          <a16:colId xmlns:a16="http://schemas.microsoft.com/office/drawing/2014/main" val="303707673"/>
                        </a:ext>
                      </a:extLst>
                    </a:gridCol>
                    <a:gridCol w="1605173">
                      <a:extLst>
                        <a:ext uri="{9D8B030D-6E8A-4147-A177-3AD203B41FA5}">
                          <a16:colId xmlns:a16="http://schemas.microsoft.com/office/drawing/2014/main" val="13256491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Ordenados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</a:t>
                          </a:r>
                          <a:r>
                            <a:rPr lang="pt-BR" sz="2400" baseline="0" dirty="0" smtClean="0"/>
                            <a:t> * k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Dados/k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𝑀𝑑</m:t>
                              </m:r>
                            </m:oMath>
                          </a14:m>
                          <a:r>
                            <a:rPr lang="pt-BR" sz="2400" dirty="0" smtClean="0"/>
                            <a:t> = 20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𝑀𝑑</m:t>
                              </m:r>
                            </m:oMath>
                          </a14:m>
                          <a:r>
                            <a:rPr lang="pt-BR" sz="2400" dirty="0" smtClean="0"/>
                            <a:t> = 200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𝑀𝑑</m:t>
                              </m:r>
                            </m:oMath>
                          </a14:m>
                          <a:r>
                            <a:rPr lang="pt-BR" sz="2400" dirty="0" smtClean="0"/>
                            <a:t> = 2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7216728"/>
                  </p:ext>
                </p:extLst>
              </p:nvPr>
            </p:nvGraphicFramePr>
            <p:xfrm>
              <a:off x="3167445" y="3989711"/>
              <a:ext cx="6420692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05173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605173">
                      <a:extLst>
                        <a:ext uri="{9D8B030D-6E8A-4147-A177-3AD203B41FA5}">
                          <a16:colId xmlns:a16="http://schemas.microsoft.com/office/drawing/2014/main" val="839634689"/>
                        </a:ext>
                      </a:extLst>
                    </a:gridCol>
                    <a:gridCol w="1605173">
                      <a:extLst>
                        <a:ext uri="{9D8B030D-6E8A-4147-A177-3AD203B41FA5}">
                          <a16:colId xmlns:a16="http://schemas.microsoft.com/office/drawing/2014/main" val="303707673"/>
                        </a:ext>
                      </a:extLst>
                    </a:gridCol>
                    <a:gridCol w="1605173">
                      <a:extLst>
                        <a:ext uri="{9D8B030D-6E8A-4147-A177-3AD203B41FA5}">
                          <a16:colId xmlns:a16="http://schemas.microsoft.com/office/drawing/2014/main" val="13256491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Ordenados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</a:t>
                          </a:r>
                          <a:r>
                            <a:rPr lang="pt-BR" sz="2400" baseline="0" dirty="0" smtClean="0"/>
                            <a:t> * k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Dados/k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20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5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457200">
                    <a:tc grid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0" t="-412000" r="-100949" b="-29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412000" r="-101515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1141" t="-412000" r="-1901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9952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Posição - Moda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481920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Moda: valor mais frequente de um conjunto de dados</a:t>
            </a:r>
          </a:p>
          <a:p>
            <a:pPr marL="0" indent="0" algn="just">
              <a:buNone/>
            </a:pPr>
            <a:r>
              <a:rPr lang="pt-BR" dirty="0" smtClean="0"/>
              <a:t>Propriedades: k = 10</a:t>
            </a:r>
            <a:endParaRPr lang="pt-BR" dirty="0"/>
          </a:p>
          <a:p>
            <a:pPr marL="0" indent="0" algn="just">
              <a:buNone/>
            </a:pPr>
            <a:endParaRPr lang="pt-BR" i="1" dirty="0" smtClean="0">
              <a:latin typeface="Cambria Math" panose="02040503050406030204" pitchFamily="18" charset="0"/>
            </a:endParaRP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ela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1194476"/>
                  </p:ext>
                </p:extLst>
              </p:nvPr>
            </p:nvGraphicFramePr>
            <p:xfrm>
              <a:off x="701036" y="2982873"/>
              <a:ext cx="10720255" cy="3108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37958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2150144">
                      <a:extLst>
                        <a:ext uri="{9D8B030D-6E8A-4147-A177-3AD203B41FA5}">
                          <a16:colId xmlns:a16="http://schemas.microsoft.com/office/drawing/2014/main" val="693100381"/>
                        </a:ext>
                      </a:extLst>
                    </a:gridCol>
                    <a:gridCol w="2144051">
                      <a:extLst>
                        <a:ext uri="{9D8B030D-6E8A-4147-A177-3AD203B41FA5}">
                          <a16:colId xmlns:a16="http://schemas.microsoft.com/office/drawing/2014/main" val="2794862248"/>
                        </a:ext>
                      </a:extLst>
                    </a:gridCol>
                    <a:gridCol w="2144051">
                      <a:extLst>
                        <a:ext uri="{9D8B030D-6E8A-4147-A177-3AD203B41FA5}">
                          <a16:colId xmlns:a16="http://schemas.microsoft.com/office/drawing/2014/main" val="4283014031"/>
                        </a:ext>
                      </a:extLst>
                    </a:gridCol>
                    <a:gridCol w="2144051">
                      <a:extLst>
                        <a:ext uri="{9D8B030D-6E8A-4147-A177-3AD203B41FA5}">
                          <a16:colId xmlns:a16="http://schemas.microsoft.com/office/drawing/2014/main" val="292369590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 Originais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 + k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</a:t>
                          </a:r>
                          <a:r>
                            <a:rPr lang="pt-BR" sz="2400" kern="1200" baseline="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- k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Dados*k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Dados/k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pt-BR" sz="2400" b="0" i="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Moda</m:t>
                              </m:r>
                            </m:oMath>
                          </a14:m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pt-BR" sz="2400" b="0" i="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Moda</m:t>
                              </m:r>
                            </m:oMath>
                          </a14:m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30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pt-BR" sz="2400" b="0" i="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Moda</m:t>
                              </m:r>
                            </m:oMath>
                          </a14:m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pt-BR" sz="2400" b="0" i="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Moda</m:t>
                              </m:r>
                            </m:oMath>
                          </a14:m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200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pt-BR" sz="2400" b="0" i="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Moda</m:t>
                              </m:r>
                            </m:oMath>
                          </a14:m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2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ela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1194476"/>
                  </p:ext>
                </p:extLst>
              </p:nvPr>
            </p:nvGraphicFramePr>
            <p:xfrm>
              <a:off x="701036" y="2982873"/>
              <a:ext cx="10720255" cy="3108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37958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2150144">
                      <a:extLst>
                        <a:ext uri="{9D8B030D-6E8A-4147-A177-3AD203B41FA5}">
                          <a16:colId xmlns:a16="http://schemas.microsoft.com/office/drawing/2014/main" val="693100381"/>
                        </a:ext>
                      </a:extLst>
                    </a:gridCol>
                    <a:gridCol w="2144051">
                      <a:extLst>
                        <a:ext uri="{9D8B030D-6E8A-4147-A177-3AD203B41FA5}">
                          <a16:colId xmlns:a16="http://schemas.microsoft.com/office/drawing/2014/main" val="2794862248"/>
                        </a:ext>
                      </a:extLst>
                    </a:gridCol>
                    <a:gridCol w="2144051">
                      <a:extLst>
                        <a:ext uri="{9D8B030D-6E8A-4147-A177-3AD203B41FA5}">
                          <a16:colId xmlns:a16="http://schemas.microsoft.com/office/drawing/2014/main" val="4283014031"/>
                        </a:ext>
                      </a:extLst>
                    </a:gridCol>
                    <a:gridCol w="2144051">
                      <a:extLst>
                        <a:ext uri="{9D8B030D-6E8A-4147-A177-3AD203B41FA5}">
                          <a16:colId xmlns:a16="http://schemas.microsoft.com/office/drawing/2014/main" val="2923695900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 Originais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 + k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</a:t>
                          </a:r>
                          <a:r>
                            <a:rPr lang="pt-BR" sz="2400" kern="1200" baseline="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- k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Dados*k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Dados/k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85" t="-592000" r="-402564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9717" t="-592000" r="-30028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284" t="-592000" r="-201136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284" t="-592000" r="-101136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0284" t="-592000" r="-1136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5409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Dispersão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313844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i="1" dirty="0" smtClean="0">
                <a:latin typeface="Cambria Math" panose="02040503050406030204" pitchFamily="18" charset="0"/>
              </a:rPr>
              <a:t>As </a:t>
            </a:r>
            <a:r>
              <a:rPr lang="pt-BR" b="1" i="1" dirty="0" smtClean="0">
                <a:solidFill>
                  <a:srgbClr val="FF0000"/>
                </a:solidFill>
                <a:latin typeface="Cambria Math" panose="02040503050406030204" pitchFamily="18" charset="0"/>
              </a:rPr>
              <a:t>medidas de posição</a:t>
            </a:r>
            <a:r>
              <a:rPr lang="pt-BR" i="1" dirty="0" smtClean="0">
                <a:latin typeface="Cambria Math" panose="02040503050406030204" pitchFamily="18" charset="0"/>
              </a:rPr>
              <a:t> são importantes para caracterizar um conjunto de mensurações, mas não são suficientes para caracterizar completamente a distribuição dos dados.</a:t>
            </a:r>
          </a:p>
          <a:p>
            <a:pPr marL="0" indent="0" algn="just">
              <a:buNone/>
            </a:pPr>
            <a:endParaRPr lang="pt-BR" dirty="0" smtClean="0"/>
          </a:p>
          <a:p>
            <a:pPr marL="0" indent="0" algn="ctr">
              <a:buNone/>
            </a:pPr>
            <a:r>
              <a:rPr lang="pt-BR" dirty="0" smtClean="0"/>
              <a:t>Medidas de dispersão se aplicam na caracterização de uma distribuição de mensurações.</a:t>
            </a:r>
          </a:p>
          <a:p>
            <a:pPr marL="0" indent="0" algn="ctr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8214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pic>
        <p:nvPicPr>
          <p:cNvPr id="6" name="Picture 4" descr="norma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51"/>
          <a:stretch/>
        </p:blipFill>
        <p:spPr bwMode="auto">
          <a:xfrm>
            <a:off x="1491334" y="3213469"/>
            <a:ext cx="93443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norma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45" r="34198"/>
          <a:stretch/>
        </p:blipFill>
        <p:spPr bwMode="auto">
          <a:xfrm>
            <a:off x="3142408" y="-69817"/>
            <a:ext cx="5766456" cy="3465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722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Dispersão - Amplitude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481920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Amplitude: diferença entre o maior valor e o menor valor de um conjunto de dados.</a:t>
            </a: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6488928"/>
                  </p:ext>
                </p:extLst>
              </p:nvPr>
            </p:nvGraphicFramePr>
            <p:xfrm>
              <a:off x="6862348" y="3302323"/>
              <a:ext cx="5129352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55524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2873828">
                      <a:extLst>
                        <a:ext uri="{9D8B030D-6E8A-4147-A177-3AD203B41FA5}">
                          <a16:colId xmlns:a16="http://schemas.microsoft.com/office/drawing/2014/main" val="9435902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1000000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pt-BR" sz="2400" b="0" i="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Amplitude</m:t>
                              </m:r>
                            </m:oMath>
                          </a14:m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40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pt-BR" sz="2400" b="0" i="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Amplitude</m:t>
                              </m:r>
                            </m:oMath>
                          </a14:m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999990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6488928"/>
                  </p:ext>
                </p:extLst>
              </p:nvPr>
            </p:nvGraphicFramePr>
            <p:xfrm>
              <a:off x="6862348" y="3302323"/>
              <a:ext cx="5129352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55524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2873828">
                      <a:extLst>
                        <a:ext uri="{9D8B030D-6E8A-4147-A177-3AD203B41FA5}">
                          <a16:colId xmlns:a16="http://schemas.microsoft.com/office/drawing/2014/main" val="94359022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</a:t>
                          </a:r>
                          <a:endParaRPr lang="pt-BR" sz="24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1000000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70" t="-510667" r="-128302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8814" t="-510667" r="-847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tângulo 1"/>
          <p:cNvSpPr/>
          <p:nvPr/>
        </p:nvSpPr>
        <p:spPr>
          <a:xfrm>
            <a:off x="200298" y="3150429"/>
            <a:ext cx="659455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Vantagens: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400" dirty="0" smtClean="0"/>
              <a:t>Rápida e fácil indicação da variabilidade dos dados.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 smtClean="0"/>
              <a:t>Desvantagens: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400" dirty="0" smtClean="0"/>
              <a:t>não considera todos os valores;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400" dirty="0" smtClean="0"/>
              <a:t>Muito influenciada por valores extremos (</a:t>
            </a:r>
            <a:r>
              <a:rPr lang="pt-BR" sz="2400" dirty="0" err="1" smtClean="0"/>
              <a:t>outliers</a:t>
            </a:r>
            <a:r>
              <a:rPr lang="pt-BR" sz="2400" dirty="0" smtClean="0"/>
              <a:t>)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38971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Dispersão </a:t>
            </a:r>
            <a:br>
              <a:rPr lang="pt-BR" dirty="0" smtClean="0"/>
            </a:br>
            <a:r>
              <a:rPr lang="pt-BR" dirty="0" smtClean="0"/>
              <a:t>Variância Populacional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082" y="2420470"/>
            <a:ext cx="7928918" cy="37293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537881" y="3025588"/>
                <a:ext cx="3342966" cy="8763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 −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81" y="3025588"/>
                <a:ext cx="3342966" cy="8763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636494" y="2420470"/>
                <a:ext cx="141756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=0,204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94" y="2420470"/>
                <a:ext cx="1417568" cy="369332"/>
              </a:xfrm>
              <a:prstGeom prst="rect">
                <a:avLst/>
              </a:prstGeom>
              <a:blipFill>
                <a:blip r:embed="rId4"/>
                <a:stretch>
                  <a:fillRect l="-4292" t="-3279" r="-5150"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403998" y="4368542"/>
                <a:ext cx="3610732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0,00052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 sz="2400" i="0" smtClean="0">
                          <a:latin typeface="Cambria Math" panose="02040503050406030204" pitchFamily="18" charset="0"/>
                        </a:rPr>
                        <m:t>0,000104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98" y="4368542"/>
                <a:ext cx="3610732" cy="701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74453"/>
            <a:ext cx="10515600" cy="481920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Variância Populacional: medida de dispersão dos valores em torno da média da população. </a:t>
            </a: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02808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Conceitos Importantes</a:t>
            </a:r>
            <a:br>
              <a:rPr lang="pt-BR" dirty="0" smtClean="0"/>
            </a:br>
            <a:r>
              <a:rPr lang="pt-BR" dirty="0" smtClean="0"/>
              <a:t>Tipos de variáveis</a:t>
            </a:r>
            <a:endParaRPr lang="pt-BR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254725" y="1589501"/>
            <a:ext cx="11649891" cy="468937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Qualitativas (categóricas): são variáveis que fornecem dados de natureza não numérica.</a:t>
            </a:r>
          </a:p>
          <a:p>
            <a:pPr lvl="1" algn="just"/>
            <a:r>
              <a:rPr lang="pt-BR" dirty="0" smtClean="0"/>
              <a:t>Nominal: não é possível estabelecer uma ordem natural entre seus valores</a:t>
            </a:r>
          </a:p>
          <a:p>
            <a:pPr lvl="2" algn="just"/>
            <a:r>
              <a:rPr lang="pt-BR" dirty="0" smtClean="0"/>
              <a:t>Cor da flor (Branca, rosa ou roxa)</a:t>
            </a:r>
          </a:p>
          <a:p>
            <a:pPr lvl="1" algn="just"/>
            <a:endParaRPr lang="pt-BR" dirty="0"/>
          </a:p>
          <a:p>
            <a:pPr lvl="1" algn="just"/>
            <a:endParaRPr lang="pt-BR" dirty="0" smtClean="0"/>
          </a:p>
          <a:p>
            <a:pPr lvl="1" algn="just"/>
            <a:endParaRPr lang="pt-BR" dirty="0"/>
          </a:p>
          <a:p>
            <a:pPr lvl="1" algn="just"/>
            <a:r>
              <a:rPr lang="pt-BR" dirty="0" smtClean="0"/>
              <a:t>Ordinal: assume valores que apresentam uma ordenação natural, indicando intensidades crescentes de realização:</a:t>
            </a:r>
          </a:p>
          <a:p>
            <a:pPr lvl="2" algn="just"/>
            <a:r>
              <a:rPr lang="pt-BR" dirty="0" smtClean="0"/>
              <a:t>Severidade de mancha angular (notas de 1 a 9)</a:t>
            </a:r>
          </a:p>
          <a:p>
            <a:pPr lvl="2" algn="just"/>
            <a:r>
              <a:rPr lang="pt-BR" dirty="0" smtClean="0"/>
              <a:t>Arquitetura de plantas (notas de 1 a 9)</a:t>
            </a:r>
          </a:p>
          <a:p>
            <a:pPr marL="914400" lvl="2" indent="0" algn="just">
              <a:buNone/>
            </a:pPr>
            <a:endParaRPr lang="pt-BR" dirty="0" smtClean="0"/>
          </a:p>
          <a:p>
            <a:pPr lvl="1" algn="just"/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</p:txBody>
      </p:sp>
      <p:pic>
        <p:nvPicPr>
          <p:cNvPr id="9" name="Picture 2" descr="https://scontent.fbhz1-1.fna.fbcdn.net/v/t1.15752-9/67398120_844113562637612_6342652418190213120_n.jpg?_nc_cat=109&amp;_nc_oc=AQlp64Bkc9myf9std10qfyc-7CPVv9Sna4Nub0_QByDmqNCYyeQlAgch-0o34knWGq8&amp;_nc_ht=scontent.fbhz1-1.fna&amp;oh=6f7ff79e9c345696d2b6ff662e8a4ee9&amp;oe=5DECDDAD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83"/>
          <a:stretch/>
        </p:blipFill>
        <p:spPr bwMode="auto">
          <a:xfrm>
            <a:off x="9274747" y="4738823"/>
            <a:ext cx="1875706" cy="2054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1" t="17903" r="32489" b="6880"/>
          <a:stretch>
            <a:fillRect/>
          </a:stretch>
        </p:blipFill>
        <p:spPr bwMode="auto">
          <a:xfrm>
            <a:off x="7195095" y="2867867"/>
            <a:ext cx="1178940" cy="14390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3" t="17676" r="32260" b="11668"/>
          <a:stretch>
            <a:fillRect/>
          </a:stretch>
        </p:blipFill>
        <p:spPr bwMode="auto">
          <a:xfrm>
            <a:off x="5351844" y="2847703"/>
            <a:ext cx="1204812" cy="1450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7" t="6938" r="22778" b="21251"/>
          <a:stretch>
            <a:fillRect/>
          </a:stretch>
        </p:blipFill>
        <p:spPr bwMode="auto">
          <a:xfrm>
            <a:off x="9019052" y="2858778"/>
            <a:ext cx="1204812" cy="14481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760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Dispersão </a:t>
            </a:r>
            <a:r>
              <a:rPr lang="pt-BR" dirty="0"/>
              <a:t/>
            </a:r>
            <a:br>
              <a:rPr lang="pt-BR" dirty="0"/>
            </a:br>
            <a:r>
              <a:rPr lang="pt-BR" dirty="0" smtClean="0"/>
              <a:t>Variância Amostral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74453"/>
            <a:ext cx="10515600" cy="481920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Variância Amostral: medida de dispersão dos valores em torno da média da amostra. É obtida pela soma dos quadrados dos desvios em relação à média aritmética, dividida pelo número de graus de liberdade.</a:t>
            </a: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6560905"/>
                  </p:ext>
                </p:extLst>
              </p:nvPr>
            </p:nvGraphicFramePr>
            <p:xfrm>
              <a:off x="2041836" y="4215136"/>
              <a:ext cx="7652982" cy="25631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37661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2607321">
                      <a:extLst>
                        <a:ext uri="{9D8B030D-6E8A-4147-A177-3AD203B41FA5}">
                          <a16:colId xmlns:a16="http://schemas.microsoft.com/office/drawing/2014/main" val="793773168"/>
                        </a:ext>
                      </a:extLst>
                    </a:gridCol>
                    <a:gridCol w="3708000">
                      <a:extLst>
                        <a:ext uri="{9D8B030D-6E8A-4147-A177-3AD203B41FA5}">
                          <a16:colId xmlns:a16="http://schemas.microsoft.com/office/drawing/2014/main" val="684801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</a:t>
                          </a:r>
                          <a:endParaRPr lang="pt-BR" sz="20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000" b="1" i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1" i="1" kern="120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000" b="1" i="1" kern="120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pt-BR" sz="2000" b="1" i="1" kern="120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 −</m:t>
                                </m:r>
                                <m:r>
                                  <a:rPr lang="pt-BR" sz="2000" b="1" i="1" kern="1200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 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pt-BR" sz="2000" b="1" i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sz="2000" b="1" i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pt-BR" sz="20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b="1" i="1" kern="1200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2000" b="1" i="1" kern="1200" smtClean="0">
                                      <a:solidFill>
                                        <a:schemeClr val="l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1" i="1" kern="1200">
                                      <a:solidFill>
                                        <a:schemeClr val="l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000" b="1" i="1" kern="1200">
                                      <a:solidFill>
                                        <a:schemeClr val="l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2000" b="1" i="1" kern="120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−</m:t>
                              </m:r>
                              <m:r>
                                <a:rPr lang="pt-BR" sz="2000" b="1" i="1" kern="1200" smtClean="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pt-BR" sz="2000" b="1" i="1" kern="1200" smtClean="0">
                                      <a:solidFill>
                                        <a:schemeClr val="l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pt-BR" sz="2000" b="1" i="1" kern="1200" smtClean="0">
                                      <a:solidFill>
                                        <a:schemeClr val="l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</m:acc>
                            </m:oMath>
                          </a14:m>
                          <a:r>
                            <a:rPr lang="pt-BR" sz="2000" b="1" i="1" kern="1200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)²</a:t>
                          </a:r>
                          <a:endParaRPr lang="pt-BR" sz="20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-20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400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130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-20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400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pt-BR" sz="2000" b="0" i="1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sz="2000" b="0" i="1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pt-BR" sz="2000" b="0" i="0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=120</m:t>
                                </m:r>
                              </m:oMath>
                            </m:oMathPara>
                          </a14:m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nary>
                                <m:naryPr>
                                  <m:chr m:val="∑"/>
                                  <m:ctrlPr>
                                    <a:rPr lang="pt-BR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pt-BR" sz="2000" b="0" i="1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000" b="0" i="1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oMath>
                          </a14:m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2000" i="1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sz="2000" i="1" kern="1200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000" i="1" kern="1200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pt-BR" sz="2000" b="0" i="1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  <m:e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pt-B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−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pt-BR" sz="2000" b="0" i="1" smtClean="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t-BR" sz="2000" b="0" i="1" smtClean="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²</m:t>
                                  </m:r>
                                </m:num>
                                <m:den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4−1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2000" dirty="0" smtClean="0"/>
                            <a:t> </a:t>
                          </a:r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= 600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303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6560905"/>
                  </p:ext>
                </p:extLst>
              </p:nvPr>
            </p:nvGraphicFramePr>
            <p:xfrm>
              <a:off x="2041836" y="4215136"/>
              <a:ext cx="7652982" cy="25631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37661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2607321">
                      <a:extLst>
                        <a:ext uri="{9D8B030D-6E8A-4147-A177-3AD203B41FA5}">
                          <a16:colId xmlns:a16="http://schemas.microsoft.com/office/drawing/2014/main" val="793773168"/>
                        </a:ext>
                      </a:extLst>
                    </a:gridCol>
                    <a:gridCol w="3708000">
                      <a:extLst>
                        <a:ext uri="{9D8B030D-6E8A-4147-A177-3AD203B41FA5}">
                          <a16:colId xmlns:a16="http://schemas.microsoft.com/office/drawing/2014/main" val="68480136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Dados</a:t>
                          </a:r>
                          <a:endParaRPr lang="pt-BR" sz="20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1636" t="-7692" r="-143224" b="-7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6568" t="-7692" r="-657" b="-7123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-20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400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130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-20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400</a:t>
                          </a:r>
                          <a:endParaRPr lang="pt-BR" sz="20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581914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55" t="-343750" r="-473182" b="-1114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1636" t="-343750" r="-143224" b="-1114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6568" t="-343750" r="-657" b="-1114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3033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814" y="2727960"/>
            <a:ext cx="6465026" cy="133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4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Dispersão </a:t>
            </a:r>
            <a:br>
              <a:rPr lang="pt-BR" dirty="0" smtClean="0"/>
            </a:br>
            <a:r>
              <a:rPr lang="pt-BR" dirty="0" smtClean="0"/>
              <a:t>Variância Amostral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106" y="1770017"/>
            <a:ext cx="6465026" cy="133299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57" y="3210877"/>
            <a:ext cx="1110615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7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Dispersão - Variância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357" y="4870870"/>
            <a:ext cx="6465026" cy="133299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62" y="1766032"/>
            <a:ext cx="102774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8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Variância - Propriedades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7236"/>
            <a:ext cx="10287000" cy="22479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691" y="4215136"/>
            <a:ext cx="983932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1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Variância - Propriedades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3021874"/>
            <a:ext cx="10515600" cy="364889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724799"/>
                  </p:ext>
                </p:extLst>
              </p:nvPr>
            </p:nvGraphicFramePr>
            <p:xfrm>
              <a:off x="4876800" y="3081900"/>
              <a:ext cx="6150430" cy="2773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2356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3904627672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20835203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Originais (X)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+</a:t>
                          </a:r>
                          <a:r>
                            <a:rPr lang="pt-BR" sz="2400" baseline="0" dirty="0" smtClean="0"/>
                            <a:t> k</a:t>
                          </a:r>
                        </a:p>
                        <a:p>
                          <a:pPr algn="ctr"/>
                          <a:r>
                            <a:rPr lang="pt-BR" sz="2400" baseline="0" dirty="0" smtClean="0"/>
                            <a:t>(Y = X + k)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– k</a:t>
                          </a:r>
                        </a:p>
                        <a:p>
                          <a:pPr algn="ctr"/>
                          <a:r>
                            <a:rPr lang="pt-BR" sz="2400" dirty="0" smtClean="0"/>
                            <a:t>(Y = X – k)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150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160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140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130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140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pt-BR" sz="2400" dirty="0" smtClean="0"/>
                            <a:t> = 600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pt-BR" sz="2400" dirty="0" smtClean="0"/>
                            <a:t> = 600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pt-BR" sz="2400" dirty="0" smtClean="0"/>
                            <a:t> = 600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724799"/>
                  </p:ext>
                </p:extLst>
              </p:nvPr>
            </p:nvGraphicFramePr>
            <p:xfrm>
              <a:off x="4876800" y="3081900"/>
              <a:ext cx="6150430" cy="2773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2356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3904627672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2083520306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</a:t>
                          </a:r>
                          <a:r>
                            <a:rPr lang="pt-BR" sz="2400" dirty="0" smtClean="0"/>
                            <a:t>Originais (X)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+</a:t>
                          </a:r>
                          <a:r>
                            <a:rPr lang="pt-BR" sz="2400" baseline="0" dirty="0" smtClean="0"/>
                            <a:t> </a:t>
                          </a:r>
                          <a:r>
                            <a:rPr lang="pt-BR" sz="2400" baseline="0" dirty="0" smtClean="0"/>
                            <a:t>k</a:t>
                          </a:r>
                        </a:p>
                        <a:p>
                          <a:pPr algn="ctr"/>
                          <a:r>
                            <a:rPr lang="pt-BR" sz="2400" baseline="0" dirty="0" smtClean="0"/>
                            <a:t>(Y = X + k)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– </a:t>
                          </a:r>
                          <a:r>
                            <a:rPr lang="pt-BR" sz="2400" dirty="0" smtClean="0"/>
                            <a:t>k</a:t>
                          </a:r>
                        </a:p>
                        <a:p>
                          <a:pPr algn="ctr"/>
                          <a:r>
                            <a:rPr lang="pt-BR" sz="2400" dirty="0" smtClean="0"/>
                            <a:t>(Y = X – k)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33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33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150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160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140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33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130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140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3733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18" t="-517333" r="-162694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24759" t="-517333" r="-101929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24038" t="-517333" r="-1603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Espaço Reservado para Conteúdo 2"/>
              <p:cNvSpPr txBox="1">
                <a:spLocks/>
              </p:cNvSpPr>
              <p:nvPr/>
            </p:nvSpPr>
            <p:spPr>
              <a:xfrm>
                <a:off x="478971" y="1805534"/>
                <a:ext cx="10854841" cy="56319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pt-B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pt-BR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iii</a:t>
                </a:r>
                <a:r>
                  <a:rPr lang="pt-B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Para Y = X + k ou Y = X - k, sendo k uma constante,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pt-B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pt-BR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971" y="1805534"/>
                <a:ext cx="10854841" cy="563197"/>
              </a:xfrm>
              <a:prstGeom prst="rect">
                <a:avLst/>
              </a:prstGeom>
              <a:blipFill>
                <a:blip r:embed="rId3"/>
                <a:stretch>
                  <a:fillRect l="-1180" t="-18280" b="-139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/>
          <p:cNvSpPr txBox="1"/>
          <p:nvPr/>
        </p:nvSpPr>
        <p:spPr>
          <a:xfrm>
            <a:off x="1315360" y="3348757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k = 10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333820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Variância - Propriedades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7786095"/>
                  </p:ext>
                </p:extLst>
              </p:nvPr>
            </p:nvGraphicFramePr>
            <p:xfrm>
              <a:off x="5338355" y="3148644"/>
              <a:ext cx="6231393" cy="3108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2356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3904627672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20835203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Originais (X)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*</a:t>
                          </a:r>
                          <a:r>
                            <a:rPr lang="pt-BR" sz="2400" baseline="0" dirty="0" smtClean="0"/>
                            <a:t> k</a:t>
                          </a:r>
                        </a:p>
                        <a:p>
                          <a:pPr algn="ctr"/>
                          <a:r>
                            <a:rPr lang="pt-BR" sz="2400" baseline="0" dirty="0" smtClean="0"/>
                            <a:t>(Y = X * k)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/ k</a:t>
                          </a:r>
                        </a:p>
                        <a:p>
                          <a:pPr algn="ctr"/>
                          <a:r>
                            <a:rPr lang="pt-BR" sz="2400" dirty="0" smtClean="0"/>
                            <a:t>(Y = X / k)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1500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15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130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1300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13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pt-BR" sz="2400" dirty="0" smtClean="0"/>
                            <a:t>= 600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pt-BR" sz="2400" dirty="0" smtClean="0"/>
                            <a:t>= 60000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pt-BR" sz="2400" dirty="0" smtClean="0"/>
                            <a:t>= 6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7786095"/>
                  </p:ext>
                </p:extLst>
              </p:nvPr>
            </p:nvGraphicFramePr>
            <p:xfrm>
              <a:off x="5338355" y="3148644"/>
              <a:ext cx="6231393" cy="3108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2356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3904627672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2083520306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Originais (X)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</a:t>
                          </a:r>
                          <a:r>
                            <a:rPr lang="pt-BR" sz="2400" dirty="0" smtClean="0"/>
                            <a:t>*</a:t>
                          </a:r>
                          <a:r>
                            <a:rPr lang="pt-BR" sz="2400" baseline="0" dirty="0" smtClean="0"/>
                            <a:t> </a:t>
                          </a:r>
                          <a:r>
                            <a:rPr lang="pt-BR" sz="2400" baseline="0" dirty="0" smtClean="0"/>
                            <a:t>k</a:t>
                          </a:r>
                        </a:p>
                        <a:p>
                          <a:pPr algn="ctr"/>
                          <a:r>
                            <a:rPr lang="pt-BR" sz="2400" baseline="0" dirty="0" smtClean="0"/>
                            <a:t>(Y = </a:t>
                          </a:r>
                          <a:r>
                            <a:rPr lang="pt-BR" sz="2400" baseline="0" dirty="0" smtClean="0"/>
                            <a:t>X * k</a:t>
                          </a:r>
                          <a:r>
                            <a:rPr lang="pt-BR" sz="2400" baseline="0" dirty="0" smtClean="0"/>
                            <a:t>)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</a:t>
                          </a:r>
                          <a:r>
                            <a:rPr lang="pt-BR" sz="2400" dirty="0" smtClean="0"/>
                            <a:t>/ </a:t>
                          </a:r>
                          <a:r>
                            <a:rPr lang="pt-BR" sz="2400" dirty="0" smtClean="0"/>
                            <a:t>k</a:t>
                          </a:r>
                        </a:p>
                        <a:p>
                          <a:pPr algn="ctr"/>
                          <a:r>
                            <a:rPr lang="pt-BR" sz="2400" dirty="0" smtClean="0"/>
                            <a:t>(Y = X </a:t>
                          </a:r>
                          <a:r>
                            <a:rPr lang="pt-BR" sz="2400" dirty="0" smtClean="0"/>
                            <a:t>/ </a:t>
                          </a:r>
                          <a:r>
                            <a:rPr lang="pt-BR" sz="2400" dirty="0" smtClean="0"/>
                            <a:t>k)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150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1500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15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130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1300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13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1000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10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59" t="-590667" r="-166321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9077" t="-590667" r="-97538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28205" t="-590667" r="-1603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CaixaDeTexto 9"/>
          <p:cNvSpPr txBox="1"/>
          <p:nvPr/>
        </p:nvSpPr>
        <p:spPr>
          <a:xfrm>
            <a:off x="1315360" y="3348757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k = 10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Espaço Reservado para Conteúdo 2"/>
              <p:cNvSpPr txBox="1">
                <a:spLocks/>
              </p:cNvSpPr>
              <p:nvPr/>
            </p:nvSpPr>
            <p:spPr>
              <a:xfrm>
                <a:off x="1315360" y="1805534"/>
                <a:ext cx="10515600" cy="11385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pt-B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pt-BR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iv</a:t>
                </a:r>
                <a:r>
                  <a:rPr lang="pt-B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Para Y = </a:t>
                </a:r>
                <a:r>
                  <a:rPr lang="pt-BR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kX</a:t>
                </a:r>
                <a:r>
                  <a:rPr lang="pt-B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sendo k uma constante,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pt-BR" dirty="0" smtClean="0">
                  <a:latin typeface="Times New Roman" panose="02020603050405020304" pitchFamily="18" charset="0"/>
                  <a:ea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:r>
                  <a:rPr lang="pt-B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(v</a:t>
                </a:r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Para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pt-B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pt-B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sendo k uma constante,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pt-BR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 </m:t>
                        </m:r>
                      </m:num>
                      <m:den>
                        <m:sSup>
                          <m:sSupPr>
                            <m:ctrlPr>
                              <a:rPr lang="pt-B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pt-BR" dirty="0" smtClean="0"/>
              </a:p>
            </p:txBody>
          </p:sp>
        </mc:Choice>
        <mc:Fallback xmlns="">
          <p:sp>
            <p:nvSpPr>
              <p:cNvPr id="11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360" y="1805534"/>
                <a:ext cx="10515600" cy="1138509"/>
              </a:xfrm>
              <a:prstGeom prst="rect">
                <a:avLst/>
              </a:prstGeom>
              <a:blipFill>
                <a:blip r:embed="rId3"/>
                <a:stretch>
                  <a:fillRect l="-1217" t="-12834" b="-53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712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Variância - Propriedades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74453"/>
            <a:ext cx="10515600" cy="481920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Desvantagem:</a:t>
            </a:r>
          </a:p>
          <a:p>
            <a:pPr lvl="1" algn="just"/>
            <a:r>
              <a:rPr lang="pt-BR" dirty="0" smtClean="0"/>
              <a:t>A unidade de medida da variância é o quadrado da unidade de medida original.</a:t>
            </a:r>
          </a:p>
          <a:p>
            <a:pPr lvl="1" algn="just"/>
            <a:endParaRPr lang="pt-BR" dirty="0"/>
          </a:p>
          <a:p>
            <a:pPr lvl="1" algn="just"/>
            <a:endParaRPr lang="pt-BR" dirty="0"/>
          </a:p>
          <a:p>
            <a:pPr marL="0" indent="0" algn="just">
              <a:buNone/>
            </a:pPr>
            <a:endParaRPr lang="pt-BR" dirty="0" smtClean="0"/>
          </a:p>
        </p:txBody>
      </p:sp>
      <p:sp>
        <p:nvSpPr>
          <p:cNvPr id="9" name="Título 4"/>
          <p:cNvSpPr txBox="1">
            <a:spLocks/>
          </p:cNvSpPr>
          <p:nvPr/>
        </p:nvSpPr>
        <p:spPr>
          <a:xfrm>
            <a:off x="838200" y="2731042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Medidas de Dispersão </a:t>
            </a:r>
          </a:p>
          <a:p>
            <a:pPr algn="ctr"/>
            <a:r>
              <a:rPr lang="pt-BR" dirty="0" smtClean="0"/>
              <a:t>Desvio Padrão Amostral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011" y="4481617"/>
            <a:ext cx="280987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2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pt-BR" dirty="0" smtClean="0"/>
              <a:t>Desvio Padrão - Propriedades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7236"/>
            <a:ext cx="10287000" cy="22479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691" y="4215136"/>
            <a:ext cx="9839325" cy="147637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2240" y="379253"/>
            <a:ext cx="280987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84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Desvio Padrão - Propriedades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8954827"/>
                  </p:ext>
                </p:extLst>
              </p:nvPr>
            </p:nvGraphicFramePr>
            <p:xfrm>
              <a:off x="6284323" y="2792196"/>
              <a:ext cx="5832000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96000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3904627672"/>
                        </a:ext>
                      </a:extLst>
                    </a:gridCol>
                    <a:gridCol w="1656000">
                      <a:extLst>
                        <a:ext uri="{9D8B030D-6E8A-4147-A177-3AD203B41FA5}">
                          <a16:colId xmlns:a16="http://schemas.microsoft.com/office/drawing/2014/main" val="2083520306"/>
                        </a:ext>
                      </a:extLst>
                    </a:gridCol>
                  </a:tblGrid>
                  <a:tr h="43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Originais (X)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*</a:t>
                          </a:r>
                          <a:r>
                            <a:rPr lang="pt-BR" sz="2400" baseline="0" dirty="0" smtClean="0"/>
                            <a:t> k</a:t>
                          </a:r>
                        </a:p>
                        <a:p>
                          <a:pPr algn="ctr"/>
                          <a:r>
                            <a:rPr lang="pt-BR" sz="2400" baseline="0" dirty="0" smtClean="0"/>
                            <a:t>(Y = X * k)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/ k</a:t>
                          </a:r>
                        </a:p>
                        <a:p>
                          <a:pPr algn="ctr"/>
                          <a:r>
                            <a:rPr lang="pt-BR" sz="2400" dirty="0" smtClean="0"/>
                            <a:t>(Y = X / k)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43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43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43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130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1300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13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43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432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pt-BR" sz="2400" dirty="0" smtClean="0"/>
                            <a:t>= 600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pt-BR" sz="2400" dirty="0" smtClean="0"/>
                            <a:t>= 60000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pt-BR" sz="2400" dirty="0" smtClean="0"/>
                            <a:t>= 6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  <a:tr h="432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pt-BR" sz="2400" i="1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𝜎</m:t>
                                  </m:r>
                                </m:e>
                              </m:acc>
                              <m:r>
                                <a:rPr lang="pt-BR" sz="240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lang="pt-BR" sz="240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𝑋</m:t>
                              </m:r>
                              <m:r>
                                <a:rPr lang="pt-BR" sz="240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24,49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pt-BR" sz="2400" i="1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𝜎</m:t>
                                  </m:r>
                                </m:e>
                              </m:acc>
                              <m:r>
                                <a:rPr lang="pt-BR" sz="240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pt-BR" sz="2400" b="0" i="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Y</m:t>
                              </m:r>
                              <m:r>
                                <a:rPr lang="pt-BR" sz="240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244,9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pt-BR" sz="2400" i="1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𝜎</m:t>
                                  </m:r>
                                </m:e>
                              </m:acc>
                              <m:r>
                                <a:rPr lang="pt-BR" sz="240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pt-BR" sz="2400" b="0" i="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Y</m:t>
                              </m:r>
                              <m:r>
                                <a:rPr lang="pt-BR" sz="240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2,45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03109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8954827"/>
                  </p:ext>
                </p:extLst>
              </p:nvPr>
            </p:nvGraphicFramePr>
            <p:xfrm>
              <a:off x="6284323" y="2792196"/>
              <a:ext cx="5832000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96000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3904627672"/>
                        </a:ext>
                      </a:extLst>
                    </a:gridCol>
                    <a:gridCol w="1656000">
                      <a:extLst>
                        <a:ext uri="{9D8B030D-6E8A-4147-A177-3AD203B41FA5}">
                          <a16:colId xmlns:a16="http://schemas.microsoft.com/office/drawing/2014/main" val="2083520306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Originais (X)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*</a:t>
                          </a:r>
                          <a:r>
                            <a:rPr lang="pt-BR" sz="2400" baseline="0" dirty="0" smtClean="0"/>
                            <a:t> k</a:t>
                          </a:r>
                        </a:p>
                        <a:p>
                          <a:pPr algn="ctr"/>
                          <a:r>
                            <a:rPr lang="pt-BR" sz="2400" baseline="0" dirty="0" smtClean="0"/>
                            <a:t>(Y = X * k)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/ k</a:t>
                          </a:r>
                        </a:p>
                        <a:p>
                          <a:pPr algn="ctr"/>
                          <a:r>
                            <a:rPr lang="pt-BR" sz="2400" dirty="0" smtClean="0"/>
                            <a:t>(Y = X / k)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130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1300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13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77" t="-592000" r="-166482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1385" t="-592000" r="-84923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52574" t="-592000" r="-1471" b="-1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77" t="-692000" r="-166482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1385" t="-692000" r="-8492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52574" t="-692000" r="-1471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03109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CaixaDeTexto 9"/>
          <p:cNvSpPr txBox="1"/>
          <p:nvPr/>
        </p:nvSpPr>
        <p:spPr>
          <a:xfrm>
            <a:off x="5634145" y="1861495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smtClean="0"/>
              <a:t>k = 10</a:t>
            </a:r>
            <a:endParaRPr lang="pt-BR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ela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680448"/>
                  </p:ext>
                </p:extLst>
              </p:nvPr>
            </p:nvGraphicFramePr>
            <p:xfrm>
              <a:off x="75675" y="2789177"/>
              <a:ext cx="6150430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2356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3904627672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208352030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Originais (X)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+</a:t>
                          </a:r>
                          <a:r>
                            <a:rPr lang="pt-BR" sz="2400" baseline="0" dirty="0" smtClean="0"/>
                            <a:t> k</a:t>
                          </a:r>
                        </a:p>
                        <a:p>
                          <a:pPr algn="ctr"/>
                          <a:r>
                            <a:rPr lang="pt-BR" sz="2400" baseline="0" dirty="0" smtClean="0"/>
                            <a:t>(Y = </a:t>
                          </a:r>
                          <a:r>
                            <a:rPr lang="pt-BR" sz="2400" baseline="0" dirty="0" err="1" smtClean="0"/>
                            <a:t>X+k</a:t>
                          </a:r>
                          <a:r>
                            <a:rPr lang="pt-BR" sz="2400" baseline="0" dirty="0" smtClean="0"/>
                            <a:t>)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– k</a:t>
                          </a:r>
                        </a:p>
                        <a:p>
                          <a:pPr algn="ctr"/>
                          <a:r>
                            <a:rPr lang="pt-BR" sz="2400" dirty="0" smtClean="0"/>
                            <a:t>(Y = X – k)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pt-BR" sz="2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pt-BR" sz="2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150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160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140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pt-BR" sz="2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130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140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pt-BR" sz="2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pt-BR" sz="2400" dirty="0" smtClean="0"/>
                            <a:t> = 600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pt-BR" sz="2400" dirty="0" smtClean="0"/>
                            <a:t> = 600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pt-BR" sz="2400" dirty="0" smtClean="0"/>
                            <a:t> = 600</a:t>
                          </a:r>
                          <a:endParaRPr lang="pt-BR" sz="240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pt-BR" sz="2400" i="1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𝜎</m:t>
                                  </m:r>
                                </m:e>
                              </m:acc>
                              <m:r>
                                <a:rPr lang="pt-BR" sz="240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lang="pt-BR" sz="240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𝑋</m:t>
                              </m:r>
                              <m:r>
                                <a:rPr lang="pt-BR" sz="240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24,49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pt-BR" sz="2400" i="1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𝜎</m:t>
                                  </m:r>
                                </m:e>
                              </m:acc>
                              <m:r>
                                <a:rPr lang="pt-BR" sz="240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pt-BR" sz="2400" b="0" i="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Y</m:t>
                              </m:r>
                              <m:r>
                                <a:rPr lang="pt-BR" sz="240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24,49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pt-BR" sz="2400" i="1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𝜎</m:t>
                                  </m:r>
                                </m:e>
                              </m:acc>
                              <m:r>
                                <a:rPr lang="pt-BR" sz="240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pt-BR" sz="2400" b="0" i="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Y</m:t>
                              </m:r>
                              <m:r>
                                <a:rPr lang="pt-BR" sz="240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 24,49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972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ela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680448"/>
                  </p:ext>
                </p:extLst>
              </p:nvPr>
            </p:nvGraphicFramePr>
            <p:xfrm>
              <a:off x="75675" y="2789177"/>
              <a:ext cx="6150430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2356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3904627672"/>
                        </a:ext>
                      </a:extLst>
                    </a:gridCol>
                    <a:gridCol w="1899037">
                      <a:extLst>
                        <a:ext uri="{9D8B030D-6E8A-4147-A177-3AD203B41FA5}">
                          <a16:colId xmlns:a16="http://schemas.microsoft.com/office/drawing/2014/main" val="2083520306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Originais (X)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+</a:t>
                          </a:r>
                          <a:r>
                            <a:rPr lang="pt-BR" sz="2400" baseline="0" dirty="0" smtClean="0"/>
                            <a:t> k</a:t>
                          </a:r>
                        </a:p>
                        <a:p>
                          <a:pPr algn="ctr"/>
                          <a:r>
                            <a:rPr lang="pt-BR" sz="2400" baseline="0" dirty="0" smtClean="0"/>
                            <a:t>(Y = </a:t>
                          </a:r>
                          <a:r>
                            <a:rPr lang="pt-BR" sz="2400" baseline="0" dirty="0" err="1" smtClean="0"/>
                            <a:t>X+k</a:t>
                          </a:r>
                          <a:r>
                            <a:rPr lang="pt-BR" sz="2400" baseline="0" dirty="0" smtClean="0"/>
                            <a:t>)</a:t>
                          </a:r>
                          <a:endParaRPr lang="pt-B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Dados – k</a:t>
                          </a:r>
                        </a:p>
                        <a:p>
                          <a:pPr algn="ctr"/>
                          <a:r>
                            <a:rPr lang="pt-BR" sz="2400" dirty="0" smtClean="0"/>
                            <a:t>(Y = X – k)</a:t>
                          </a:r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pt-BR" sz="2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pt-BR" sz="2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150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160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140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pt-BR" sz="2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130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140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pt-BR" sz="2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pt-BR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</a:t>
                          </a:r>
                          <a:endParaRPr lang="pt-BR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59" t="-590667" r="-162694" b="-1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4038" t="-590667" r="-101282" b="-1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24038" t="-590667" r="-1282" b="-1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14945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b">
                        <a:blipFill>
                          <a:blip r:embed="rId3"/>
                          <a:stretch>
                            <a:fillRect l="-259" t="-690667" r="-162694" b="-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4038" t="-690667" r="-101282" b="-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24038" t="-690667" r="-1282" b="-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9720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6406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Dispersão</a:t>
            </a:r>
            <a:br>
              <a:rPr lang="pt-BR" dirty="0" smtClean="0"/>
            </a:br>
            <a:r>
              <a:rPr lang="pt-BR" dirty="0" smtClean="0"/>
              <a:t>Coeficiente de Variação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b="22789"/>
          <a:stretch/>
        </p:blipFill>
        <p:spPr>
          <a:xfrm>
            <a:off x="838200" y="1565501"/>
            <a:ext cx="10716518" cy="138670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/>
          <a:srcRect t="19492"/>
          <a:stretch/>
        </p:blipFill>
        <p:spPr>
          <a:xfrm>
            <a:off x="962025" y="3387634"/>
            <a:ext cx="10267950" cy="302133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/>
          <a:srcRect r="72839" b="84801"/>
          <a:stretch/>
        </p:blipFill>
        <p:spPr>
          <a:xfrm>
            <a:off x="4186645" y="2586447"/>
            <a:ext cx="2788920" cy="57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3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Conceitos Importantes</a:t>
            </a:r>
            <a:br>
              <a:rPr lang="pt-BR" dirty="0" smtClean="0"/>
            </a:br>
            <a:r>
              <a:rPr lang="pt-BR" dirty="0" smtClean="0"/>
              <a:t>Tipos de variáveis</a:t>
            </a:r>
            <a:endParaRPr lang="pt-BR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80794"/>
            <a:ext cx="10515600" cy="189946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Quantitativas: são aquelas cujos dados são valores numéricos que expressam quantidades.</a:t>
            </a:r>
          </a:p>
          <a:p>
            <a:pPr lvl="1" algn="just"/>
            <a:r>
              <a:rPr lang="pt-BR" dirty="0" smtClean="0"/>
              <a:t>Discretas: são aquelas em que os dados somente podem apresentar determinados valores, em geral, números inteiros (finito e enumerável).</a:t>
            </a:r>
          </a:p>
          <a:p>
            <a:pPr lvl="1" algn="just"/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05691" y="3026967"/>
            <a:ext cx="10515600" cy="137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pt-BR" dirty="0" smtClean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pic>
        <p:nvPicPr>
          <p:cNvPr id="1026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632" y="3391620"/>
            <a:ext cx="5858167" cy="32952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0" y="3396342"/>
            <a:ext cx="4892117" cy="3461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dirty="0" smtClean="0"/>
              <a:t>Exemplos:</a:t>
            </a:r>
          </a:p>
          <a:p>
            <a:pPr lvl="1" algn="just"/>
            <a:r>
              <a:rPr lang="pt-BR" dirty="0" smtClean="0"/>
              <a:t>Número de plantas (estande)</a:t>
            </a:r>
          </a:p>
          <a:p>
            <a:pPr lvl="1" algn="just"/>
            <a:r>
              <a:rPr lang="pt-BR" dirty="0" smtClean="0"/>
              <a:t>Número de vagens</a:t>
            </a:r>
          </a:p>
          <a:p>
            <a:pPr lvl="1" algn="just"/>
            <a:r>
              <a:rPr lang="pt-BR" dirty="0" smtClean="0"/>
              <a:t>Número de sementes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000" y="3391621"/>
            <a:ext cx="898234" cy="3337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1049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Dispersão</a:t>
            </a:r>
            <a:br>
              <a:rPr lang="pt-BR" dirty="0" smtClean="0"/>
            </a:br>
            <a:r>
              <a:rPr lang="pt-BR" dirty="0" smtClean="0"/>
              <a:t>Coeficiente de Variação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t="60252" b="8953"/>
          <a:stretch/>
        </p:blipFill>
        <p:spPr>
          <a:xfrm>
            <a:off x="1152525" y="4676504"/>
            <a:ext cx="10201275" cy="16807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2969430"/>
                  </p:ext>
                </p:extLst>
              </p:nvPr>
            </p:nvGraphicFramePr>
            <p:xfrm>
              <a:off x="3513907" y="2116634"/>
              <a:ext cx="5129352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55524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2873828">
                      <a:extLst>
                        <a:ext uri="{9D8B030D-6E8A-4147-A177-3AD203B41FA5}">
                          <a16:colId xmlns:a16="http://schemas.microsoft.com/office/drawing/2014/main" val="9435902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Amostra A</a:t>
                          </a:r>
                          <a:endParaRPr lang="pt-BR" sz="24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Amostra B</a:t>
                          </a:r>
                          <a:endParaRPr lang="pt-BR" sz="24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pt-BR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=50</m:t>
                                </m:r>
                              </m:oMath>
                            </m:oMathPara>
                          </a14:m>
                          <a:endParaRPr lang="pt-BR" sz="24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a:rPr lang="pt-BR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=60</m:t>
                                </m:r>
                              </m:oMath>
                            </m:oMathPara>
                          </a14:m>
                          <a:endParaRPr lang="pt-BR" sz="24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i="1" kern="1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0" i="1" kern="1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pt-BR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=65</m:t>
                                </m:r>
                              </m:oMath>
                            </m:oMathPara>
                          </a14:m>
                          <a:endParaRPr lang="pt-BR" sz="24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i="1" kern="1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0" i="1" kern="1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a:rPr lang="pt-BR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=70</m:t>
                                </m:r>
                              </m:oMath>
                            </m:oMathPara>
                          </a14:m>
                          <a:endParaRPr lang="pt-BR" sz="24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24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𝐴</m:t>
                                    </m:r>
                                  </m:e>
                                </m:d>
                                <m:r>
                                  <a:rPr lang="pt-BR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=225</m:t>
                                </m:r>
                              </m:oMath>
                            </m:oMathPara>
                          </a14:m>
                          <a:endParaRPr lang="pt-BR" sz="24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24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𝐵</m:t>
                                    </m:r>
                                  </m:e>
                                </m:d>
                                <m:r>
                                  <a:rPr lang="pt-BR" sz="24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=235</m:t>
                                </m:r>
                              </m:oMath>
                            </m:oMathPara>
                          </a14:m>
                          <a:endParaRPr lang="pt-BR" sz="24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2969430"/>
                  </p:ext>
                </p:extLst>
              </p:nvPr>
            </p:nvGraphicFramePr>
            <p:xfrm>
              <a:off x="3513907" y="2116634"/>
              <a:ext cx="5129352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55524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2873828">
                      <a:extLst>
                        <a:ext uri="{9D8B030D-6E8A-4147-A177-3AD203B41FA5}">
                          <a16:colId xmlns:a16="http://schemas.microsoft.com/office/drawing/2014/main" val="94359022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Amostra A</a:t>
                          </a:r>
                          <a:endParaRPr lang="pt-BR" sz="24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kern="12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Amostra B</a:t>
                          </a:r>
                          <a:endParaRPr lang="pt-BR" sz="24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9211" r="-127838" b="-198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8390" t="-109211" r="-212" b="-1986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12000" r="-127838" b="-10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8390" t="-212000" r="-212" b="-101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12000" r="-127838" b="-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8390" t="-312000" r="-212" b="-1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CaixaDeTexto 6"/>
          <p:cNvSpPr txBox="1"/>
          <p:nvPr/>
        </p:nvSpPr>
        <p:spPr>
          <a:xfrm>
            <a:off x="3970217" y="1490392"/>
            <a:ext cx="4398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Qual amostra mais homogênea?</a:t>
            </a:r>
            <a:endParaRPr lang="pt-B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/>
          <a:srcRect r="72839" b="84801"/>
          <a:stretch/>
        </p:blipFill>
        <p:spPr>
          <a:xfrm>
            <a:off x="4491445" y="4110011"/>
            <a:ext cx="2788920" cy="57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91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Dispersão</a:t>
            </a:r>
            <a:br>
              <a:rPr lang="pt-BR" dirty="0" smtClean="0"/>
            </a:br>
            <a:r>
              <a:rPr lang="pt-BR" dirty="0" smtClean="0"/>
              <a:t>Erro Padrão da Média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b="33826"/>
          <a:stretch/>
        </p:blipFill>
        <p:spPr>
          <a:xfrm>
            <a:off x="1377450" y="2876071"/>
            <a:ext cx="8601075" cy="189724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/>
          <a:srcRect l="64934" t="78173" b="868"/>
          <a:stretch/>
        </p:blipFill>
        <p:spPr>
          <a:xfrm>
            <a:off x="1377450" y="5968361"/>
            <a:ext cx="3016022" cy="60089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/>
          <a:srcRect t="69364" r="51671"/>
          <a:stretch/>
        </p:blipFill>
        <p:spPr>
          <a:xfrm>
            <a:off x="807037" y="4704415"/>
            <a:ext cx="4156847" cy="878341"/>
          </a:xfrm>
          <a:prstGeom prst="rect">
            <a:avLst/>
          </a:prstGeom>
        </p:spPr>
      </p:pic>
      <p:grpSp>
        <p:nvGrpSpPr>
          <p:cNvPr id="11" name="Agrupar 10"/>
          <p:cNvGrpSpPr/>
          <p:nvPr/>
        </p:nvGrpSpPr>
        <p:grpSpPr>
          <a:xfrm>
            <a:off x="5441905" y="5873518"/>
            <a:ext cx="3215367" cy="790575"/>
            <a:chOff x="1932351" y="5594846"/>
            <a:chExt cx="3215367" cy="790575"/>
          </a:xfrm>
        </p:grpSpPr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2351" y="5722481"/>
              <a:ext cx="1343025" cy="647700"/>
            </a:xfrm>
            <a:prstGeom prst="rect">
              <a:avLst/>
            </a:prstGeom>
          </p:spPr>
        </p:pic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5093" y="5594846"/>
              <a:ext cx="1952625" cy="790575"/>
            </a:xfrm>
            <a:prstGeom prst="rect">
              <a:avLst/>
            </a:prstGeom>
          </p:spPr>
        </p:pic>
      </p:grpSp>
      <p:sp>
        <p:nvSpPr>
          <p:cNvPr id="12" name="CaixaDeTexto 11"/>
          <p:cNvSpPr txBox="1"/>
          <p:nvPr/>
        </p:nvSpPr>
        <p:spPr>
          <a:xfrm>
            <a:off x="838200" y="1704643"/>
            <a:ext cx="9922909" cy="11339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Medida da dispersão das médias amostrais em torno da média da população.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Estimador da precisão da estimativa de uma média populacional.</a:t>
            </a: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1129721" y="5428867"/>
                <a:ext cx="68704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721" y="5428867"/>
                <a:ext cx="687047" cy="307777"/>
              </a:xfrm>
              <a:prstGeom prst="rect">
                <a:avLst/>
              </a:prstGeom>
              <a:blipFill>
                <a:blip r:embed="rId5"/>
                <a:stretch>
                  <a:fillRect l="-4425" r="-7965" b="-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037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Dispersão</a:t>
            </a:r>
            <a:br>
              <a:rPr lang="pt-BR" dirty="0" smtClean="0"/>
            </a:br>
            <a:r>
              <a:rPr lang="pt-BR" dirty="0" smtClean="0"/>
              <a:t>Coeficiente de Correlação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838200" y="1446848"/>
            <a:ext cx="7608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Medida do grau de associação linear entre duas variáveis.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t="-776" b="91950"/>
          <a:stretch/>
        </p:blipFill>
        <p:spPr>
          <a:xfrm>
            <a:off x="933994" y="1997615"/>
            <a:ext cx="9477375" cy="39596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895" y="3988551"/>
            <a:ext cx="8329825" cy="2743943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/>
          <a:srcRect t="26422" b="41214"/>
          <a:stretch/>
        </p:blipFill>
        <p:spPr>
          <a:xfrm>
            <a:off x="933994" y="2465095"/>
            <a:ext cx="9477375" cy="145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33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correlaÃ§Ã£o quadrativ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30"/>
          <a:stretch/>
        </p:blipFill>
        <p:spPr bwMode="auto">
          <a:xfrm>
            <a:off x="2477258" y="475184"/>
            <a:ext cx="7782250" cy="287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sultado de imagem para correlaÃ§Ã£o quadrativ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54"/>
          <a:stretch/>
        </p:blipFill>
        <p:spPr bwMode="auto">
          <a:xfrm>
            <a:off x="2477258" y="3890738"/>
            <a:ext cx="7782250" cy="283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4267200" y="105852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/>
              <a:t>r &lt; 0</a:t>
            </a:r>
            <a:endParaRPr lang="pt-BR" sz="24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8202705" y="109527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/>
              <a:t>r &gt; 0</a:t>
            </a:r>
            <a:endParaRPr lang="pt-BR" sz="2400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4267200" y="3429073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/>
              <a:t>r = 0</a:t>
            </a:r>
            <a:endParaRPr lang="pt-BR" sz="2400" b="1" dirty="0"/>
          </a:p>
        </p:txBody>
      </p:sp>
      <p:sp>
        <p:nvSpPr>
          <p:cNvPr id="10" name="CaixaDeTexto 9"/>
          <p:cNvSpPr txBox="1"/>
          <p:nvPr/>
        </p:nvSpPr>
        <p:spPr>
          <a:xfrm>
            <a:off x="7906869" y="3390936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/>
              <a:t>r = 0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411832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Dispersão</a:t>
            </a:r>
            <a:br>
              <a:rPr lang="pt-BR" dirty="0" smtClean="0"/>
            </a:br>
            <a:r>
              <a:rPr lang="pt-BR" dirty="0" smtClean="0"/>
              <a:t>Coeficiente de Correlação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32703"/>
            <a:ext cx="7448550" cy="272415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t="65483" r="42823"/>
          <a:stretch/>
        </p:blipFill>
        <p:spPr>
          <a:xfrm>
            <a:off x="1203960" y="1759132"/>
            <a:ext cx="5418909" cy="154852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81334" t="76724" b="13376"/>
          <a:stretch/>
        </p:blipFill>
        <p:spPr>
          <a:xfrm>
            <a:off x="7280365" y="2292251"/>
            <a:ext cx="1769065" cy="44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8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Medidas de Dispersão</a:t>
            </a:r>
            <a:br>
              <a:rPr lang="pt-BR" dirty="0" smtClean="0"/>
            </a:br>
            <a:r>
              <a:rPr lang="pt-BR" dirty="0" smtClean="0"/>
              <a:t>Coeficiente de Correlação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4" y="1628689"/>
            <a:ext cx="5086235" cy="39538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6920053"/>
                  </p:ext>
                </p:extLst>
              </p:nvPr>
            </p:nvGraphicFramePr>
            <p:xfrm>
              <a:off x="5210329" y="1707069"/>
              <a:ext cx="6912000" cy="337477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6000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296000">
                      <a:extLst>
                        <a:ext uri="{9D8B030D-6E8A-4147-A177-3AD203B41FA5}">
                          <a16:colId xmlns:a16="http://schemas.microsoft.com/office/drawing/2014/main" val="1520669778"/>
                        </a:ext>
                      </a:extLst>
                    </a:gridCol>
                    <a:gridCol w="1296000">
                      <a:extLst>
                        <a:ext uri="{9D8B030D-6E8A-4147-A177-3AD203B41FA5}">
                          <a16:colId xmlns:a16="http://schemas.microsoft.com/office/drawing/2014/main" val="793773168"/>
                        </a:ext>
                      </a:extLst>
                    </a:gridCol>
                    <a:gridCol w="1296000">
                      <a:extLst>
                        <a:ext uri="{9D8B030D-6E8A-4147-A177-3AD203B41FA5}">
                          <a16:colId xmlns:a16="http://schemas.microsoft.com/office/drawing/2014/main" val="681926292"/>
                        </a:ext>
                      </a:extLst>
                    </a:gridCol>
                    <a:gridCol w="1728000">
                      <a:extLst>
                        <a:ext uri="{9D8B030D-6E8A-4147-A177-3AD203B41FA5}">
                          <a16:colId xmlns:a16="http://schemas.microsoft.com/office/drawing/2014/main" val="684801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</a:t>
                          </a:r>
                          <a:endParaRPr lang="pt-BR" sz="18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b="1" i="1" kern="1200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A²</a:t>
                          </a:r>
                          <a:endParaRPr lang="pt-BR" sz="18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b="1" i="1" kern="1200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B</a:t>
                          </a:r>
                          <a:endParaRPr lang="pt-BR" sz="18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b="1" i="1" kern="1200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B²</a:t>
                          </a:r>
                          <a:endParaRPr lang="pt-BR" sz="18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b="1" i="1" kern="1200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A*B</a:t>
                          </a:r>
                          <a:endParaRPr lang="pt-BR" sz="18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16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64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25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40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81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196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126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49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21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6366679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25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121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55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646599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=36</m:t>
                                </m:r>
                              </m:oMath>
                            </m:oMathPara>
                          </a14:m>
                          <a:endParaRPr lang="pt-BR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=244</m:t>
                                </m:r>
                              </m:oMath>
                            </m:oMathPara>
                          </a14:m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=36</m:t>
                                </m:r>
                              </m:oMath>
                            </m:oMathPara>
                          </a14:m>
                          <a:endParaRPr lang="pt-BR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=356</m:t>
                                </m:r>
                              </m:oMath>
                            </m:oMathPara>
                          </a14:m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=252</m:t>
                                </m:r>
                              </m:oMath>
                            </m:oMathPara>
                          </a14:m>
                          <a:endParaRPr lang="pt-BR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55354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6920053"/>
                  </p:ext>
                </p:extLst>
              </p:nvPr>
            </p:nvGraphicFramePr>
            <p:xfrm>
              <a:off x="5210329" y="1707069"/>
              <a:ext cx="6912000" cy="337477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6000">
                      <a:extLst>
                        <a:ext uri="{9D8B030D-6E8A-4147-A177-3AD203B41FA5}">
                          <a16:colId xmlns:a16="http://schemas.microsoft.com/office/drawing/2014/main" val="3977062209"/>
                        </a:ext>
                      </a:extLst>
                    </a:gridCol>
                    <a:gridCol w="1296000">
                      <a:extLst>
                        <a:ext uri="{9D8B030D-6E8A-4147-A177-3AD203B41FA5}">
                          <a16:colId xmlns:a16="http://schemas.microsoft.com/office/drawing/2014/main" val="1520669778"/>
                        </a:ext>
                      </a:extLst>
                    </a:gridCol>
                    <a:gridCol w="1296000">
                      <a:extLst>
                        <a:ext uri="{9D8B030D-6E8A-4147-A177-3AD203B41FA5}">
                          <a16:colId xmlns:a16="http://schemas.microsoft.com/office/drawing/2014/main" val="793773168"/>
                        </a:ext>
                      </a:extLst>
                    </a:gridCol>
                    <a:gridCol w="1296000">
                      <a:extLst>
                        <a:ext uri="{9D8B030D-6E8A-4147-A177-3AD203B41FA5}">
                          <a16:colId xmlns:a16="http://schemas.microsoft.com/office/drawing/2014/main" val="681926292"/>
                        </a:ext>
                      </a:extLst>
                    </a:gridCol>
                    <a:gridCol w="1728000">
                      <a:extLst>
                        <a:ext uri="{9D8B030D-6E8A-4147-A177-3AD203B41FA5}">
                          <a16:colId xmlns:a16="http://schemas.microsoft.com/office/drawing/2014/main" val="684801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kern="120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</a:t>
                          </a:r>
                          <a:endParaRPr lang="pt-BR" sz="1800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b="1" i="1" kern="1200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A²</a:t>
                          </a:r>
                          <a:endParaRPr lang="pt-BR" sz="18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b="1" i="1" kern="1200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B</a:t>
                          </a:r>
                          <a:endParaRPr lang="pt-BR" sz="18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b="1" i="1" kern="1200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B²</a:t>
                          </a:r>
                          <a:endParaRPr lang="pt-BR" sz="18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b="1" i="1" kern="1200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A*B</a:t>
                          </a:r>
                          <a:endParaRPr lang="pt-BR" sz="18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449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16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531750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64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25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40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26766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12623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81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196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126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5703131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49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21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6366679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25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121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55</a:t>
                          </a:r>
                          <a:endParaRPr lang="pt-BR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646599723"/>
                      </a:ext>
                    </a:extLst>
                  </a:tr>
                  <a:tr h="778891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3"/>
                          <a:stretch>
                            <a:fillRect l="-469" t="-337500" r="-434742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3"/>
                          <a:stretch>
                            <a:fillRect l="-100469" t="-337500" r="-334742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3"/>
                          <a:stretch>
                            <a:fillRect l="-201415" t="-337500" r="-236321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3"/>
                          <a:stretch>
                            <a:fillRect l="-300000" t="-337500" r="-135211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3"/>
                          <a:stretch>
                            <a:fillRect l="-300000" t="-337500" r="-1408" b="-15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55354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832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Inferência Estatística</a:t>
            </a:r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05691" y="3026967"/>
            <a:ext cx="10515600" cy="137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pt-BR" dirty="0" smtClean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3" name="Elipse 2"/>
          <p:cNvSpPr/>
          <p:nvPr/>
        </p:nvSpPr>
        <p:spPr>
          <a:xfrm>
            <a:off x="548640" y="2116183"/>
            <a:ext cx="2508068" cy="3492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População</a:t>
            </a:r>
            <a:endParaRPr lang="pt-BR" sz="2800" b="1" dirty="0"/>
          </a:p>
        </p:txBody>
      </p:sp>
      <p:sp>
        <p:nvSpPr>
          <p:cNvPr id="8" name="Elipse 7"/>
          <p:cNvSpPr/>
          <p:nvPr/>
        </p:nvSpPr>
        <p:spPr>
          <a:xfrm>
            <a:off x="9078685" y="3253290"/>
            <a:ext cx="2076995" cy="12179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Amostra</a:t>
            </a:r>
            <a:endParaRPr lang="pt-BR" sz="2800" b="1" dirty="0"/>
          </a:p>
        </p:txBody>
      </p:sp>
      <p:sp>
        <p:nvSpPr>
          <p:cNvPr id="10" name="CaixaDeTexto 9"/>
          <p:cNvSpPr txBox="1"/>
          <p:nvPr/>
        </p:nvSpPr>
        <p:spPr>
          <a:xfrm>
            <a:off x="3866388" y="5372287"/>
            <a:ext cx="4968155" cy="13234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sz="2000" dirty="0" smtClean="0"/>
              <a:t>Inferência Estatística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/>
              <a:t>Estimação de quantidades desconhecidas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/>
              <a:t>Extrapolação dos resultados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 smtClean="0"/>
              <a:t>Teste de hipóteses</a:t>
            </a:r>
          </a:p>
        </p:txBody>
      </p:sp>
      <p:cxnSp>
        <p:nvCxnSpPr>
          <p:cNvPr id="20" name="Conector em Curva 19"/>
          <p:cNvCxnSpPr>
            <a:stCxn id="8" idx="4"/>
            <a:endCxn id="10" idx="3"/>
          </p:cNvCxnSpPr>
          <p:nvPr/>
        </p:nvCxnSpPr>
        <p:spPr>
          <a:xfrm rot="5400000">
            <a:off x="8694465" y="4611289"/>
            <a:ext cx="1562796" cy="1282640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em Curva 20"/>
          <p:cNvCxnSpPr>
            <a:stCxn id="10" idx="1"/>
            <a:endCxn id="3" idx="4"/>
          </p:cNvCxnSpPr>
          <p:nvPr/>
        </p:nvCxnSpPr>
        <p:spPr>
          <a:xfrm rot="10800000">
            <a:off x="1802674" y="5608321"/>
            <a:ext cx="2063714" cy="425687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em Curva 13"/>
          <p:cNvCxnSpPr>
            <a:stCxn id="3" idx="0"/>
            <a:endCxn id="8" idx="0"/>
          </p:cNvCxnSpPr>
          <p:nvPr/>
        </p:nvCxnSpPr>
        <p:spPr>
          <a:xfrm rot="16200000" flipH="1">
            <a:off x="5391374" y="-1472518"/>
            <a:ext cx="1137107" cy="8314509"/>
          </a:xfrm>
          <a:prstGeom prst="curvedConnector3">
            <a:avLst>
              <a:gd name="adj1" fmla="val -20104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89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Inferência Estatística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838201" y="1704643"/>
            <a:ext cx="105156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Objetivo: Realizar generalizações sobre uma população com base em dados de uma amostra.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Formas de generalização: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Estimar um único valor – Estimação por ponto;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Exemplo: Testar o inseticida para saber a dose que mata 90% dos insetos.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Estimar uma amplitude de valores numéricos – Estimação por intervalo;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Exemplo: Descobrir um intervalo de doses para matar pelo menos 50% dos insetos.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 de hipótese.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Exemplo: O inseticida novo é melhor que os existentes no mercado?</a:t>
            </a:r>
          </a:p>
          <a:p>
            <a:pPr lvl="1" algn="just"/>
            <a:endParaRPr lang="pt-BR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48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854075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Conceitos importantes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b="53167"/>
          <a:stretch/>
        </p:blipFill>
        <p:spPr>
          <a:xfrm>
            <a:off x="866775" y="1082278"/>
            <a:ext cx="10325100" cy="740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395551"/>
            <a:ext cx="10258425" cy="1257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6" name="Agrupar 5"/>
          <p:cNvGrpSpPr/>
          <p:nvPr/>
        </p:nvGrpSpPr>
        <p:grpSpPr>
          <a:xfrm>
            <a:off x="637901" y="1897650"/>
            <a:ext cx="10492061" cy="3375981"/>
            <a:chOff x="637901" y="1897650"/>
            <a:chExt cx="10492061" cy="3375981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 rotWithShape="1">
            <a:blip r:embed="rId4"/>
            <a:srcRect t="66192"/>
            <a:stretch/>
          </p:blipFill>
          <p:spPr>
            <a:xfrm>
              <a:off x="637901" y="3901828"/>
              <a:ext cx="10201275" cy="1371803"/>
            </a:xfrm>
            <a:prstGeom prst="rect">
              <a:avLst/>
            </a:prstGeom>
          </p:spPr>
        </p:pic>
        <p:pic>
          <p:nvPicPr>
            <p:cNvPr id="7" name="Imagem 6"/>
            <p:cNvPicPr>
              <a:picLocks noChangeAspect="1"/>
            </p:cNvPicPr>
            <p:nvPr/>
          </p:nvPicPr>
          <p:blipFill rotWithShape="1">
            <a:blip r:embed="rId4"/>
            <a:srcRect b="75766"/>
            <a:stretch/>
          </p:blipFill>
          <p:spPr>
            <a:xfrm>
              <a:off x="928687" y="1897650"/>
              <a:ext cx="10201275" cy="983321"/>
            </a:xfrm>
            <a:prstGeom prst="rect">
              <a:avLst/>
            </a:prstGeom>
          </p:spPr>
        </p:pic>
        <p:pic>
          <p:nvPicPr>
            <p:cNvPr id="8" name="Imagem 7"/>
            <p:cNvPicPr>
              <a:picLocks noChangeAspect="1"/>
            </p:cNvPicPr>
            <p:nvPr/>
          </p:nvPicPr>
          <p:blipFill rotWithShape="1">
            <a:blip r:embed="rId4"/>
            <a:srcRect t="39686" b="36706"/>
            <a:stretch/>
          </p:blipFill>
          <p:spPr>
            <a:xfrm>
              <a:off x="637902" y="2947120"/>
              <a:ext cx="10201275" cy="9579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999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Propriedades de Estimadores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13211" y="1428755"/>
            <a:ext cx="118959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 estimador deve ser não </a:t>
            </a:r>
            <a:r>
              <a:rPr lang="pt-BR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viesado</a:t>
            </a: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 forem retiradas todas as amostras de tamanho n de uma população, a média de todas as estimativas obtidas em todas as amostras possíveis será igual ao valor do parâmetro que se deseja estimar.</a:t>
            </a:r>
          </a:p>
          <a:p>
            <a:pPr marL="457200" indent="-457200" algn="just">
              <a:buFont typeface="+mj-lt"/>
              <a:buAutoNum type="arabicPeriod"/>
            </a:pPr>
            <a:endParaRPr lang="pt-BR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6720032"/>
                  </p:ext>
                </p:extLst>
              </p:nvPr>
            </p:nvGraphicFramePr>
            <p:xfrm>
              <a:off x="4447178" y="2635597"/>
              <a:ext cx="6502400" cy="4080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43315">
                      <a:extLst>
                        <a:ext uri="{9D8B030D-6E8A-4147-A177-3AD203B41FA5}">
                          <a16:colId xmlns:a16="http://schemas.microsoft.com/office/drawing/2014/main" val="2744653877"/>
                        </a:ext>
                      </a:extLst>
                    </a:gridCol>
                    <a:gridCol w="1407885">
                      <a:extLst>
                        <a:ext uri="{9D8B030D-6E8A-4147-A177-3AD203B41FA5}">
                          <a16:colId xmlns:a16="http://schemas.microsoft.com/office/drawing/2014/main" val="89499572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49610787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1859222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Amostras</a:t>
                          </a:r>
                          <a:r>
                            <a:rPr lang="pt-BR" sz="1800" baseline="0" dirty="0" smtClean="0"/>
                            <a:t> (n = 2)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pt-BR" sz="18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80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𝝈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pt-BR" sz="1800" b="1" i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pt-BR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sz="1800" b="1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pt-BR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490196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1;1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1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0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0</a:t>
                          </a:r>
                          <a:endParaRPr lang="pt-BR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863966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1;2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1,5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0,5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0,707</a:t>
                          </a:r>
                          <a:endParaRPr lang="pt-BR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119458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1;3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2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2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1,414</a:t>
                          </a:r>
                          <a:endParaRPr lang="pt-BR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8388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2;1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1,5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0,5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0,707</a:t>
                          </a:r>
                          <a:endParaRPr lang="pt-BR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937395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2;2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2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0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0</a:t>
                          </a:r>
                          <a:endParaRPr lang="pt-BR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813729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2;3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2,5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0,5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0,707</a:t>
                          </a:r>
                          <a:endParaRPr lang="pt-BR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151093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3;1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2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2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1,414</a:t>
                          </a:r>
                          <a:endParaRPr lang="pt-BR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902553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3;2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2,5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0,5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0,707</a:t>
                          </a:r>
                          <a:endParaRPr lang="pt-BR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407570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3;3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3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0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0</a:t>
                          </a:r>
                          <a:endParaRPr lang="pt-BR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900880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Média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2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0,6666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0,6284</a:t>
                          </a:r>
                          <a:endParaRPr lang="pt-BR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255547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6720032"/>
                  </p:ext>
                </p:extLst>
              </p:nvPr>
            </p:nvGraphicFramePr>
            <p:xfrm>
              <a:off x="4447178" y="2635597"/>
              <a:ext cx="6502400" cy="4080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43315">
                      <a:extLst>
                        <a:ext uri="{9D8B030D-6E8A-4147-A177-3AD203B41FA5}">
                          <a16:colId xmlns:a16="http://schemas.microsoft.com/office/drawing/2014/main" val="2744653877"/>
                        </a:ext>
                      </a:extLst>
                    </a:gridCol>
                    <a:gridCol w="1407885">
                      <a:extLst>
                        <a:ext uri="{9D8B030D-6E8A-4147-A177-3AD203B41FA5}">
                          <a16:colId xmlns:a16="http://schemas.microsoft.com/office/drawing/2014/main" val="89499572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49610787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185922232"/>
                        </a:ext>
                      </a:extLst>
                    </a:gridCol>
                  </a:tblGrid>
                  <a:tr h="371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Amostras</a:t>
                          </a:r>
                          <a:r>
                            <a:rPr lang="pt-BR" sz="1800" baseline="0" dirty="0" smtClean="0"/>
                            <a:t> (n = 2)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31602" t="-8197" r="-232900" b="-10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375" t="-8197" r="-101498" b="-10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375" t="-8197" r="-1498" b="-10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90196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1;1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1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0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0</a:t>
                          </a:r>
                          <a:endParaRPr lang="pt-BR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863966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1;2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1,5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0,5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0,707</a:t>
                          </a:r>
                          <a:endParaRPr lang="pt-BR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119458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1;3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2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2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1,414</a:t>
                          </a:r>
                          <a:endParaRPr lang="pt-BR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8388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2;1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1,5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0,5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0,707</a:t>
                          </a:r>
                          <a:endParaRPr lang="pt-BR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937395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2;2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2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0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0</a:t>
                          </a:r>
                          <a:endParaRPr lang="pt-BR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813729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2;3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2,5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0,5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0,707</a:t>
                          </a:r>
                          <a:endParaRPr lang="pt-BR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151093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3;1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2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2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1,414</a:t>
                          </a:r>
                          <a:endParaRPr lang="pt-BR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902553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3;2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2,5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0,5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0,707</a:t>
                          </a:r>
                          <a:endParaRPr lang="pt-BR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407570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3;3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3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0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0</a:t>
                          </a:r>
                          <a:endParaRPr lang="pt-BR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900880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Média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2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0,6666</a:t>
                          </a:r>
                          <a:endParaRPr lang="pt-BR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800" dirty="0" smtClean="0"/>
                            <a:t>0,6284</a:t>
                          </a:r>
                          <a:endParaRPr lang="pt-BR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2555476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690154" y="3987730"/>
                <a:ext cx="8156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54" y="3987730"/>
                <a:ext cx="815608" cy="369332"/>
              </a:xfrm>
              <a:prstGeom prst="rect">
                <a:avLst/>
              </a:prstGeom>
              <a:blipFill>
                <a:blip r:embed="rId4"/>
                <a:stretch>
                  <a:fillRect l="-8209" r="-8955" b="-229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680675" y="4418804"/>
                <a:ext cx="1721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=0,6666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75" y="4418804"/>
                <a:ext cx="1721369" cy="369332"/>
              </a:xfrm>
              <a:prstGeom prst="rect">
                <a:avLst/>
              </a:prstGeom>
              <a:blipFill>
                <a:blip r:embed="rId5"/>
                <a:stretch>
                  <a:fillRect l="-2128" r="-3901"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716280" y="4849878"/>
                <a:ext cx="19080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=0,816496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80" y="4849878"/>
                <a:ext cx="1908086" cy="369332"/>
              </a:xfrm>
              <a:prstGeom prst="rect">
                <a:avLst/>
              </a:prstGeom>
              <a:blipFill>
                <a:blip r:embed="rId6"/>
                <a:stretch>
                  <a:fillRect l="-1917" r="-3514"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725751" y="3339277"/>
                <a:ext cx="15397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={1,2,3}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51" y="3339277"/>
                <a:ext cx="1539717" cy="369332"/>
              </a:xfrm>
              <a:prstGeom prst="rect">
                <a:avLst/>
              </a:prstGeom>
              <a:blipFill>
                <a:blip r:embed="rId7"/>
                <a:stretch>
                  <a:fillRect l="-3953" r="-6719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7080297"/>
              </p:ext>
            </p:extLst>
          </p:nvPr>
        </p:nvGraphicFramePr>
        <p:xfrm>
          <a:off x="616240" y="5619131"/>
          <a:ext cx="1785804" cy="580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Equação" r:id="rId8" imgW="698400" imgH="228600" progId="Equation.3">
                  <p:embed/>
                </p:oleObj>
              </mc:Choice>
              <mc:Fallback>
                <p:oleObj name="Equação" r:id="rId8" imgW="698400" imgH="228600" progId="Equation.3">
                  <p:embed/>
                  <p:pic>
                    <p:nvPicPr>
                      <p:cNvPr id="6" name="Objeto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40" y="5619131"/>
                        <a:ext cx="1785804" cy="5803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002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Conceitos Importantes</a:t>
            </a:r>
            <a:br>
              <a:rPr lang="pt-BR" dirty="0" smtClean="0"/>
            </a:br>
            <a:r>
              <a:rPr lang="pt-BR" dirty="0" smtClean="0"/>
              <a:t>Tipos de variáveis</a:t>
            </a:r>
            <a:endParaRPr lang="pt-BR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80794"/>
            <a:ext cx="10515600" cy="90905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Contínuas: são aquelas que podem apresentar qualquer valor dentro de um intervalo de variação possível.</a:t>
            </a:r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05691" y="3026967"/>
            <a:ext cx="10515600" cy="137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pt-BR" dirty="0" smtClean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838200" y="2760616"/>
            <a:ext cx="4395728" cy="3461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dirty="0" smtClean="0"/>
              <a:t>Exemplos:</a:t>
            </a:r>
          </a:p>
          <a:p>
            <a:pPr lvl="1" algn="just"/>
            <a:r>
              <a:rPr lang="pt-BR" dirty="0" smtClean="0"/>
              <a:t>Produtividade de grãos</a:t>
            </a:r>
          </a:p>
          <a:p>
            <a:pPr lvl="1" algn="just"/>
            <a:r>
              <a:rPr lang="pt-BR" dirty="0" err="1" smtClean="0"/>
              <a:t>Brix</a:t>
            </a:r>
            <a:endParaRPr lang="pt-BR" dirty="0" smtClean="0"/>
          </a:p>
          <a:p>
            <a:pPr lvl="1" algn="just"/>
            <a:r>
              <a:rPr lang="pt-BR" dirty="0" smtClean="0"/>
              <a:t>Diâmetro (hipocótilo, haste)</a:t>
            </a:r>
          </a:p>
          <a:p>
            <a:pPr lvl="1" algn="just"/>
            <a:r>
              <a:rPr lang="pt-BR" dirty="0" smtClean="0"/>
              <a:t>Altura de planta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pic>
        <p:nvPicPr>
          <p:cNvPr id="1026" name="Picture 2" descr="Resultado de imagem para paquÃ­metro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6" b="9165"/>
          <a:stretch/>
        </p:blipFill>
        <p:spPr bwMode="auto">
          <a:xfrm>
            <a:off x="487895" y="4819232"/>
            <a:ext cx="2159510" cy="168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mediÃ§Ã£o de altura de planta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65" t="18525" r="4844" b="8713"/>
          <a:stretch/>
        </p:blipFill>
        <p:spPr bwMode="auto">
          <a:xfrm>
            <a:off x="6261269" y="2388327"/>
            <a:ext cx="2435550" cy="2648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Resultado de imagem para mediÃ§Ã£o de altura de planta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" t="18809" r="56892" b="7988"/>
          <a:stretch/>
        </p:blipFill>
        <p:spPr bwMode="auto">
          <a:xfrm>
            <a:off x="9448085" y="2388327"/>
            <a:ext cx="1905715" cy="2648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m para mediÃ§Ã£o de altura de plantas dron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091" y="4760952"/>
            <a:ext cx="2709545" cy="180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22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Propriedades de Estimadores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13210" y="1679232"/>
            <a:ext cx="118959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 startAt="2"/>
            </a:pP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 estimador deve ser consistente.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variância do estimador deve tender a zero, quando n aumenta, tendendo para o infinito.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pt-BR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 startAt="2"/>
            </a:pP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 estimador deve ser eficiente: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 estimador de maior eficiência é aquele que possui menor variância.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2752458" y="5149099"/>
                <a:ext cx="1945661" cy="864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458" y="5149099"/>
                <a:ext cx="1945661" cy="8645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6061165" y="5147304"/>
                <a:ext cx="2372509" cy="864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𝑚𝑑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𝜋𝜎</m:t>
                              </m:r>
                            </m:e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165" y="5147304"/>
                <a:ext cx="2372509" cy="8645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ângulo 9"/>
          <p:cNvSpPr/>
          <p:nvPr/>
        </p:nvSpPr>
        <p:spPr>
          <a:xfrm>
            <a:off x="931818" y="3850608"/>
            <a:ext cx="99713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Entre a média amostral (m) e a mediana amostral, qual o estimador mais eficiente para a média populacional </a:t>
            </a:r>
            <a:r>
              <a:rPr lang="el-GR" sz="2400" b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μ</a:t>
            </a:r>
            <a:r>
              <a:rPr lang="pt-BR" sz="2400" b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?</a:t>
            </a:r>
            <a:endParaRPr lang="pt-BR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4090453"/>
              </p:ext>
            </p:extLst>
          </p:nvPr>
        </p:nvGraphicFramePr>
        <p:xfrm>
          <a:off x="2392453" y="2448243"/>
          <a:ext cx="1761535" cy="601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Equação" r:id="rId5" imgW="1143000" imgH="393480" progId="Equation.3">
                  <p:embed/>
                </p:oleObj>
              </mc:Choice>
              <mc:Fallback>
                <p:oleObj name="Equação" r:id="rId5" imgW="1143000" imgH="3934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2453" y="2448243"/>
                        <a:ext cx="1761535" cy="60102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190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Estimação por Intervalo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13210" y="1679232"/>
            <a:ext cx="118959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Utiliza a informação amostral para obter dois valores, entre os quais se pretende que esteja o parâmetro de interesse, com certo nível de probabilidade (1- </a:t>
            </a:r>
            <a:r>
              <a:rPr lang="el-G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algn="just"/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2854869" y="3251789"/>
                <a:ext cx="6412589" cy="9681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f>
                            <m:f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f>
                            <m:f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869" y="3251789"/>
                <a:ext cx="6412589" cy="9681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ângulo 9"/>
          <p:cNvSpPr/>
          <p:nvPr/>
        </p:nvSpPr>
        <p:spPr>
          <a:xfrm>
            <a:off x="1075507" y="2650279"/>
            <a:ext cx="99713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Intervalo de confiança para a média populacional</a:t>
            </a:r>
            <a:endParaRPr lang="pt-BR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4509500" y="4780143"/>
                <a:ext cx="2576346" cy="8183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𝐼𝐶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±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f>
                            <m:f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f>
                        <m:f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500" y="4780143"/>
                <a:ext cx="2576346" cy="8183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852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Exemplo</a:t>
            </a:r>
            <a:endParaRPr lang="pt-BR" dirty="0"/>
          </a:p>
        </p:txBody>
      </p:sp>
      <p:graphicFrame>
        <p:nvGraphicFramePr>
          <p:cNvPr id="2" name="Tabela 1"/>
          <p:cNvGraphicFramePr>
            <a:graphicFrameLocks noGrp="1"/>
          </p:cNvGraphicFramePr>
          <p:nvPr/>
        </p:nvGraphicFramePr>
        <p:xfrm>
          <a:off x="1741164" y="2601688"/>
          <a:ext cx="8640000" cy="373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3824582964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3243094336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801930219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1768050406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1765834501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1803361410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776383323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895508317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388629967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141561516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5.68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2.95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1.42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12.07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3.55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38.15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11.52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17.2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15.58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5.74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93889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10.99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3.83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33.86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4.18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5.63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18.64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12.98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23.18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24.22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4.26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7524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7.71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1.33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11.11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7.07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3.27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10.25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19.2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16.95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9.29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1.35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11533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0.71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18.77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2.77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2.03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6.45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29.76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3.38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18.73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3.93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6.79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7518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0.95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25.69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17.49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4.06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13.18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3.1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6.43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11.92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12.72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6.22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80316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12.4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10.6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6.21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3.76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3.36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5.32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2.93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13.35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3.96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32.6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3155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21.2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10.63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20.25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0.53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19.72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13.57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21.17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7.15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19.61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11.96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9687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7.71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17.96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5.11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16.74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7.98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45.6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3.48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14.74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24.77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8.25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9375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6.69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15.43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2.6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5.14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5.49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9.39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9.72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3.11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4.37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2.76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1310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11.54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9.9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5.47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7.77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15.27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21.59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4.34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4.72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15.78</a:t>
                      </a:r>
                      <a:endParaRPr lang="pt-B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24.51</a:t>
                      </a:r>
                      <a:endParaRPr lang="pt-B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206728"/>
                  </a:ext>
                </a:extLst>
              </a:tr>
            </a:tbl>
          </a:graphicData>
        </a:graphic>
      </p:graphicFrame>
      <p:sp>
        <p:nvSpPr>
          <p:cNvPr id="8" name="CaixaDeTexto 7"/>
          <p:cNvSpPr txBox="1"/>
          <p:nvPr/>
        </p:nvSpPr>
        <p:spPr>
          <a:xfrm>
            <a:off x="113210" y="1679232"/>
            <a:ext cx="11895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Calcule o intervalo de confiança para a média dos dados de produção de grãos de feijão, g/planta,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 geração F</a:t>
            </a:r>
            <a:r>
              <a:rPr lang="pt-BR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 cruzamento entre as cultivares </a:t>
            </a:r>
            <a:r>
              <a:rPr lang="pt-BR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Pompadour</a:t>
            </a: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x Carioca MG.</a:t>
            </a:r>
            <a:endParaRPr lang="pt-BR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71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Exemplo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838200" y="2568602"/>
                <a:ext cx="6949274" cy="6280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5,68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10,99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+…+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24,51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=11,1645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𝑝𝑙𝑎𝑛𝑡𝑎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568602"/>
                <a:ext cx="6949274" cy="6280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838200" y="3352804"/>
                <a:ext cx="10006329" cy="8780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5,68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10,99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+…+24,51²)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116,45)²</m:t>
                              </m:r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99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=77,3901 (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𝑝𝑙𝑎𝑛𝑡𝑎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)²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52804"/>
                <a:ext cx="10006329" cy="8780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973183" y="4296642"/>
                <a:ext cx="4490012" cy="8350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²</m:t>
                              </m:r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77,3901</m:t>
                              </m:r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</m:e>
                      </m:ra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=0,8797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𝑝𝑙𝑎𝑛𝑡𝑎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183" y="4296642"/>
                <a:ext cx="4490012" cy="8350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4544334" y="1581524"/>
                <a:ext cx="3057760" cy="818301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𝐼𝐶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0,95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±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f>
                            <m:f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f>
                        <m:f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4334" y="1581524"/>
                <a:ext cx="3057760" cy="8183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6674735" y="4387010"/>
                <a:ext cx="4040722" cy="7201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f>
                          <m:fPr>
                            <m:ctrlPr>
                              <a:rPr lang="pt-B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pt-B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r>
                  <a:rPr lang="pt-BR" sz="2800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f>
                          <m:fPr>
                            <m:ctrlPr>
                              <a:rPr lang="pt-B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0,05</m:t>
                            </m:r>
                          </m:num>
                          <m:den>
                            <m:r>
                              <a:rPr lang="pt-B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pt-B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0,025</m:t>
                        </m:r>
                      </m:sub>
                    </m:sSub>
                    <m:r>
                      <a:rPr lang="pt-B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=1,987</m:t>
                    </m:r>
                  </m:oMath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735" y="4387010"/>
                <a:ext cx="4040722" cy="720134"/>
              </a:xfrm>
              <a:prstGeom prst="rect">
                <a:avLst/>
              </a:prstGeom>
              <a:blipFill>
                <a:blip r:embed="rId6"/>
                <a:stretch>
                  <a:fillRect t="-84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1947544" y="5380808"/>
                <a:ext cx="8767913" cy="449803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𝐼𝐶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0,95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=11,1645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±1,987</m:t>
                      </m:r>
                      <m:r>
                        <a:rPr lang="pt-BR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∗0,8797=11,1645</m:t>
                      </m:r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1,7480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544" y="5380808"/>
                <a:ext cx="8767913" cy="4498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4348456" y="6136821"/>
                <a:ext cx="4135684" cy="449803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𝐼𝐶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0,95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=[9,4165;12,9125]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8456" y="6136821"/>
                <a:ext cx="4135684" cy="4498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389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79" y="47625"/>
            <a:ext cx="7021513" cy="681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2279654" y="0"/>
            <a:ext cx="7056438" cy="765175"/>
          </a:xfrm>
          <a:prstGeom prst="rect">
            <a:avLst/>
          </a:prstGeom>
          <a:noFill/>
          <a:ln w="349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540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O que é uma hipótese? </a:t>
            </a:r>
            <a:r>
              <a:rPr lang="pt-BR" sz="4000" dirty="0" smtClean="0"/>
              <a:t>(Estatística)</a:t>
            </a:r>
            <a:endParaRPr lang="pt-BR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05691" y="2007514"/>
            <a:ext cx="10515600" cy="91757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Suposição quanto ao valor de um parâmetro populacional ou uma afirmação quanto a natureza de uma população.</a:t>
            </a:r>
          </a:p>
        </p:txBody>
      </p:sp>
      <p:sp>
        <p:nvSpPr>
          <p:cNvPr id="4" name="Retângulo 3"/>
          <p:cNvSpPr/>
          <p:nvPr/>
        </p:nvSpPr>
        <p:spPr>
          <a:xfrm>
            <a:off x="5835739" y="3126418"/>
            <a:ext cx="1373966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just"/>
            <a:r>
              <a:rPr lang="pt-BR" sz="2400" dirty="0" smtClean="0"/>
              <a:t>Exemplos</a:t>
            </a:r>
            <a:endParaRPr lang="pt-BR" sz="2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6871061" y="5648921"/>
            <a:ext cx="4955177" cy="10468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Existe variabilidade devido às causas genéticas entre os genótipos avaliados</a:t>
            </a:r>
          </a:p>
          <a:p>
            <a:pPr algn="ctr"/>
            <a:endParaRPr lang="pt-BR" sz="20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248194" y="5664503"/>
            <a:ext cx="6065519" cy="10156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2000" dirty="0"/>
              <a:t>Existem linhagens de feijão superiores as demais avaliadas em um ensaio de </a:t>
            </a:r>
            <a:r>
              <a:rPr lang="pt-BR" sz="2000" dirty="0" smtClean="0"/>
              <a:t>competição.</a:t>
            </a:r>
          </a:p>
          <a:p>
            <a:pPr algn="just"/>
            <a:endParaRPr lang="pt-BR" sz="20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48194" y="3779600"/>
            <a:ext cx="6065519" cy="13234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000" dirty="0" smtClean="0"/>
              <a:t>Ensaios de competição entre linhagens, híbridos, clones.</a:t>
            </a:r>
          </a:p>
          <a:p>
            <a:pPr algn="ctr">
              <a:lnSpc>
                <a:spcPct val="200000"/>
              </a:lnSpc>
            </a:pPr>
            <a:r>
              <a:rPr lang="pt-BR" sz="2000" dirty="0" smtClean="0"/>
              <a:t>Ensaios de valor de cultivo e uso (VCU)</a:t>
            </a:r>
            <a:endParaRPr lang="pt-BR" sz="20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6871062" y="3779599"/>
            <a:ext cx="4955177" cy="13234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000" dirty="0" smtClean="0"/>
              <a:t>Avaliação de progênies visando seleção.</a:t>
            </a:r>
          </a:p>
          <a:p>
            <a:pPr algn="ctr">
              <a:lnSpc>
                <a:spcPct val="200000"/>
              </a:lnSpc>
            </a:pPr>
            <a:r>
              <a:rPr lang="pt-BR" sz="2000" dirty="0" smtClean="0"/>
              <a:t>Intuito é estimar GS.</a:t>
            </a:r>
          </a:p>
        </p:txBody>
      </p:sp>
      <p:sp>
        <p:nvSpPr>
          <p:cNvPr id="12" name="Seta para Baixo 11"/>
          <p:cNvSpPr/>
          <p:nvPr/>
        </p:nvSpPr>
        <p:spPr>
          <a:xfrm>
            <a:off x="3071947" y="5170227"/>
            <a:ext cx="418012" cy="3803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Baixo 12"/>
          <p:cNvSpPr/>
          <p:nvPr/>
        </p:nvSpPr>
        <p:spPr>
          <a:xfrm>
            <a:off x="9370420" y="5185784"/>
            <a:ext cx="418012" cy="3803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003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dirty="0"/>
              <a:t>Hipótese de Nulidade </a:t>
            </a:r>
            <a:r>
              <a:rPr lang="pt-BR" i="1" dirty="0"/>
              <a:t>H</a:t>
            </a:r>
            <a:r>
              <a:rPr lang="pt-BR" i="1" baseline="-25000" dirty="0"/>
              <a:t>0</a:t>
            </a:r>
          </a:p>
        </p:txBody>
      </p:sp>
      <p:sp>
        <p:nvSpPr>
          <p:cNvPr id="8" name="Retângulo 7"/>
          <p:cNvSpPr/>
          <p:nvPr/>
        </p:nvSpPr>
        <p:spPr>
          <a:xfrm>
            <a:off x="1086692" y="3785103"/>
            <a:ext cx="102282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pt-BR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pt-BR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t-B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lang="pt-BR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pt-BR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B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... =</a:t>
            </a:r>
            <a:r>
              <a:rPr lang="pt-BR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pt-BR" sz="24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pt-B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todos os possíveis contrastes entre as médias </a:t>
            </a:r>
            <a:r>
              <a:rPr lang="pt-BR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 linhagens avaliadas em um ensaio de competição, </a:t>
            </a:r>
            <a:r>
              <a:rPr lang="pt-B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são </a:t>
            </a:r>
            <a:r>
              <a:rPr lang="pt-BR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estatisticamente nulos.</a:t>
            </a:r>
            <a:endParaRPr lang="pt-BR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06" y="1871709"/>
            <a:ext cx="10631589" cy="162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5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Hipótese </a:t>
            </a:r>
            <a:r>
              <a:rPr lang="pt-BR" dirty="0"/>
              <a:t>Alternativa </a:t>
            </a:r>
            <a:r>
              <a:rPr lang="pt-BR" i="1" dirty="0"/>
              <a:t>H</a:t>
            </a:r>
            <a:r>
              <a:rPr lang="pt-BR" i="1" baseline="-25000" dirty="0"/>
              <a:t>a</a:t>
            </a:r>
          </a:p>
        </p:txBody>
      </p:sp>
      <p:sp>
        <p:nvSpPr>
          <p:cNvPr id="8" name="Retângulo 7"/>
          <p:cNvSpPr/>
          <p:nvPr/>
        </p:nvSpPr>
        <p:spPr>
          <a:xfrm>
            <a:off x="1049383" y="4133446"/>
            <a:ext cx="104546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sz="28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pelo menos uma das médias das linhagens avaliadas em um ensaio de competição, é diferente das demais.</a:t>
            </a:r>
            <a:endParaRPr lang="pt-BR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049383" y="2430598"/>
            <a:ext cx="102282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É uma hipótese que contraria H</a:t>
            </a:r>
            <a:r>
              <a:rPr lang="pt-BR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formulada com base no conhecimento prévio do problema, informações de pesquisa, etc.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41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Teste de Hipótese</a:t>
            </a:r>
            <a:endParaRPr lang="pt-BR" i="1" baseline="-25000" dirty="0"/>
          </a:p>
        </p:txBody>
      </p:sp>
      <p:sp>
        <p:nvSpPr>
          <p:cNvPr id="8" name="Retângulo 7"/>
          <p:cNvSpPr/>
          <p:nvPr/>
        </p:nvSpPr>
        <p:spPr>
          <a:xfrm>
            <a:off x="1102858" y="3497465"/>
            <a:ext cx="104546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 tipo I (</a:t>
            </a:r>
            <a:r>
              <a:rPr lang="el-G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pt-B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endParaRPr lang="pt-BR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049383" y="2430598"/>
            <a:ext cx="102282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Teste de hipótese é um procedimento que mediante informações obtidas de amostras, permite decidir aceitar ou rejeitar </a:t>
            </a:r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sz="28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066" y="4020685"/>
            <a:ext cx="10182225" cy="96202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978" y="5655318"/>
            <a:ext cx="8620125" cy="36195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239066" y="5057404"/>
            <a:ext cx="104546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 tipo II (</a:t>
            </a:r>
            <a:r>
              <a:rPr lang="el-G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pt-BR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endParaRPr lang="pt-BR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92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90954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Como Testar as Hipóteses?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6202" y="6352788"/>
            <a:ext cx="8567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hlinkClick r:id="rId2"/>
              </a:rPr>
              <a:t>Fonte: https</a:t>
            </a:r>
            <a:r>
              <a:rPr lang="pt-BR" b="1" dirty="0">
                <a:hlinkClick r:id="rId2"/>
              </a:rPr>
              <a:t>://cropwatch.unl.edu/2017/compare-varieties-winter-wheat-field-days-june</a:t>
            </a:r>
            <a:endParaRPr lang="pt-BR" b="1" dirty="0"/>
          </a:p>
        </p:txBody>
      </p:sp>
      <p:pic>
        <p:nvPicPr>
          <p:cNvPr id="2050" name="Picture 2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8" y="1495082"/>
            <a:ext cx="7957458" cy="47247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eta para a Direita 5"/>
          <p:cNvSpPr/>
          <p:nvPr/>
        </p:nvSpPr>
        <p:spPr>
          <a:xfrm>
            <a:off x="8490857" y="3461657"/>
            <a:ext cx="631372" cy="5116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9983420" y="3129505"/>
            <a:ext cx="18915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200" dirty="0" smtClean="0"/>
              <a:t>F</a:t>
            </a:r>
            <a:endParaRPr lang="pt-BR" sz="32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0886039" y="3857452"/>
            <a:ext cx="13785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200" dirty="0" smtClean="0"/>
              <a:t>t</a:t>
            </a:r>
            <a:endParaRPr lang="pt-B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9749381" y="4262846"/>
                <a:ext cx="657231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4400" b="0" i="1" smtClean="0">
                          <a:latin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pt-BR" sz="4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9381" y="4262846"/>
                <a:ext cx="657231" cy="6771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18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Conceitos Importantes</a:t>
            </a:r>
            <a:endParaRPr lang="pt-BR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51562"/>
            <a:ext cx="10515600" cy="90905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Fenótipo: particularidade inerente a cada um dos caracteres.</a:t>
            </a: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05691" y="3026967"/>
            <a:ext cx="10515600" cy="137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pt-BR" dirty="0" smtClean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838199" y="2760616"/>
            <a:ext cx="6154784" cy="3461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dirty="0" smtClean="0"/>
              <a:t>Exemplos:</a:t>
            </a:r>
          </a:p>
          <a:p>
            <a:pPr lvl="1" algn="just"/>
            <a:r>
              <a:rPr lang="pt-BR" dirty="0" smtClean="0"/>
              <a:t>Cor da flor (branca, rosa ou roxa)</a:t>
            </a:r>
          </a:p>
          <a:p>
            <a:pPr lvl="1" algn="just"/>
            <a:r>
              <a:rPr lang="pt-BR" dirty="0" smtClean="0"/>
              <a:t>Produtividade de grãos (500 – 3000 kg/ha)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pic>
        <p:nvPicPr>
          <p:cNvPr id="9" name="Picture 2" descr="http://www.esalq.usp.br/cprural/upimg/noticia/img/48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299" y="3781693"/>
            <a:ext cx="2857500" cy="25717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1" t="17903" r="32489" b="6880"/>
          <a:stretch>
            <a:fillRect/>
          </a:stretch>
        </p:blipFill>
        <p:spPr bwMode="auto">
          <a:xfrm>
            <a:off x="3289561" y="4548589"/>
            <a:ext cx="1478613" cy="18048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3" t="17676" r="32260" b="11668"/>
          <a:stretch>
            <a:fillRect/>
          </a:stretch>
        </p:blipFill>
        <p:spPr bwMode="auto">
          <a:xfrm>
            <a:off x="1439734" y="4525581"/>
            <a:ext cx="1511061" cy="18188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7" t="6938" r="22778" b="21251"/>
          <a:stretch>
            <a:fillRect/>
          </a:stretch>
        </p:blipFill>
        <p:spPr bwMode="auto">
          <a:xfrm>
            <a:off x="5106941" y="4537189"/>
            <a:ext cx="1511062" cy="18162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335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Procedimentos para realização de um teste de hipótese</a:t>
            </a:r>
            <a:endParaRPr lang="pt-BR" i="1" baseline="-250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331" y="2192655"/>
            <a:ext cx="990600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8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2028581"/>
            <a:ext cx="7743825" cy="413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9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12065893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48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512" y="133350"/>
            <a:ext cx="7038975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5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49" y="1983399"/>
            <a:ext cx="5905501" cy="473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14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446310"/>
            <a:ext cx="11368087" cy="279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21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t="17719"/>
          <a:stretch/>
        </p:blipFill>
        <p:spPr>
          <a:xfrm>
            <a:off x="535850" y="3910420"/>
            <a:ext cx="10997652" cy="239077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11779" b="83920"/>
          <a:stretch/>
        </p:blipFill>
        <p:spPr>
          <a:xfrm>
            <a:off x="1590675" y="2066442"/>
            <a:ext cx="9702252" cy="46720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675" y="2918235"/>
            <a:ext cx="5486400" cy="73544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624" y="3057189"/>
            <a:ext cx="2533440" cy="44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72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b="39614"/>
          <a:stretch/>
        </p:blipFill>
        <p:spPr>
          <a:xfrm>
            <a:off x="571500" y="3381375"/>
            <a:ext cx="11301726" cy="63817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-1" t="63090" r="63339" b="2661"/>
          <a:stretch/>
        </p:blipFill>
        <p:spPr>
          <a:xfrm>
            <a:off x="571500" y="4105275"/>
            <a:ext cx="4143375" cy="36195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726" y="2211273"/>
            <a:ext cx="5486400" cy="735443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0675" y="2350227"/>
            <a:ext cx="2533440" cy="44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3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726" y="2211273"/>
            <a:ext cx="5486400" cy="735443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0675" y="2350227"/>
            <a:ext cx="2533440" cy="440598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/>
          <a:srcRect b="60428"/>
          <a:stretch/>
        </p:blipFill>
        <p:spPr>
          <a:xfrm>
            <a:off x="1348604" y="3241991"/>
            <a:ext cx="10072687" cy="1177609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4"/>
          <a:srcRect l="31268" t="53015" r="32230"/>
          <a:stretch/>
        </p:blipFill>
        <p:spPr>
          <a:xfrm>
            <a:off x="3371849" y="4506850"/>
            <a:ext cx="5324476" cy="202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3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10" y="2322472"/>
            <a:ext cx="11245362" cy="282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66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Conceitos Importantes</a:t>
            </a:r>
            <a:endParaRPr lang="pt-BR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242070" y="1489278"/>
            <a:ext cx="8797427" cy="125023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2400" dirty="0" smtClean="0"/>
              <a:t>Dados: Conjunto de valores (numéricos ou não) que identificam uma observação (unidade ou elemento), </a:t>
            </a:r>
            <a:r>
              <a:rPr lang="pt-BR" sz="2400" dirty="0" smtClean="0">
                <a:solidFill>
                  <a:srgbClr val="FF0000"/>
                </a:solidFill>
              </a:rPr>
              <a:t>que pode ser uma entidade biológica</a:t>
            </a:r>
            <a:r>
              <a:rPr lang="pt-BR" sz="2400" dirty="0" smtClean="0"/>
              <a:t>.</a:t>
            </a:r>
          </a:p>
          <a:p>
            <a:pPr marL="0" indent="0" algn="just">
              <a:buNone/>
            </a:pPr>
            <a:r>
              <a:rPr lang="pt-BR" sz="2400" dirty="0" smtClean="0"/>
              <a:t>Informação: conjunto de conhecimentos acumulados sobre certo tema por meio de pesquisa</a:t>
            </a:r>
          </a:p>
        </p:txBody>
      </p:sp>
      <p:sp>
        <p:nvSpPr>
          <p:cNvPr id="7" name="Retângulo Arredondado 6"/>
          <p:cNvSpPr/>
          <p:nvPr/>
        </p:nvSpPr>
        <p:spPr>
          <a:xfrm>
            <a:off x="242070" y="3340472"/>
            <a:ext cx="1800768" cy="16720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/>
              <a:t>DADOS</a:t>
            </a:r>
            <a:endParaRPr lang="pt-BR" sz="3600" b="1" dirty="0"/>
          </a:p>
        </p:txBody>
      </p:sp>
      <p:sp>
        <p:nvSpPr>
          <p:cNvPr id="8" name="Retângulo Arredondado 7"/>
          <p:cNvSpPr/>
          <p:nvPr/>
        </p:nvSpPr>
        <p:spPr>
          <a:xfrm>
            <a:off x="5006880" y="3340472"/>
            <a:ext cx="3098897" cy="167204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/>
              <a:t>INFORMAÇÃO</a:t>
            </a:r>
            <a:endParaRPr lang="pt-BR" sz="3600" b="1" dirty="0"/>
          </a:p>
        </p:txBody>
      </p:sp>
      <p:sp>
        <p:nvSpPr>
          <p:cNvPr id="9" name="Seta para a Direita 8"/>
          <p:cNvSpPr/>
          <p:nvPr/>
        </p:nvSpPr>
        <p:spPr>
          <a:xfrm>
            <a:off x="2274022" y="3637597"/>
            <a:ext cx="2644681" cy="109728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/>
              <a:t>ESTATÍSTICA</a:t>
            </a:r>
            <a:endParaRPr lang="pt-BR" sz="3200" dirty="0"/>
          </a:p>
        </p:txBody>
      </p:sp>
      <p:sp>
        <p:nvSpPr>
          <p:cNvPr id="10" name="Retângulo Arredondado 9"/>
          <p:cNvSpPr/>
          <p:nvPr/>
        </p:nvSpPr>
        <p:spPr>
          <a:xfrm>
            <a:off x="9350824" y="1626141"/>
            <a:ext cx="2708365" cy="167204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/>
              <a:t>Testar uma hipótese</a:t>
            </a:r>
            <a:endParaRPr lang="pt-BR" sz="3600" b="1" dirty="0"/>
          </a:p>
        </p:txBody>
      </p:sp>
      <p:sp>
        <p:nvSpPr>
          <p:cNvPr id="11" name="Retângulo Arredondado 10"/>
          <p:cNvSpPr/>
          <p:nvPr/>
        </p:nvSpPr>
        <p:spPr>
          <a:xfrm>
            <a:off x="9350823" y="5067134"/>
            <a:ext cx="2708365" cy="167204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/>
              <a:t>Comparar resultados</a:t>
            </a:r>
            <a:endParaRPr lang="pt-BR" sz="3600" b="1" dirty="0"/>
          </a:p>
        </p:txBody>
      </p:sp>
      <p:sp>
        <p:nvSpPr>
          <p:cNvPr id="12" name="Retângulo Arredondado 11"/>
          <p:cNvSpPr/>
          <p:nvPr/>
        </p:nvSpPr>
        <p:spPr>
          <a:xfrm>
            <a:off x="9350822" y="3346637"/>
            <a:ext cx="2708365" cy="167204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/>
              <a:t>Tomar decisões</a:t>
            </a:r>
            <a:endParaRPr lang="pt-BR" sz="3600" b="1" dirty="0"/>
          </a:p>
        </p:txBody>
      </p:sp>
      <p:cxnSp>
        <p:nvCxnSpPr>
          <p:cNvPr id="13" name="Conector de Seta Reta 12"/>
          <p:cNvCxnSpPr>
            <a:stCxn id="8" idx="3"/>
            <a:endCxn id="10" idx="1"/>
          </p:cNvCxnSpPr>
          <p:nvPr/>
        </p:nvCxnSpPr>
        <p:spPr>
          <a:xfrm flipV="1">
            <a:off x="8105777" y="2462164"/>
            <a:ext cx="1245047" cy="17143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>
            <a:stCxn id="8" idx="3"/>
            <a:endCxn id="12" idx="1"/>
          </p:cNvCxnSpPr>
          <p:nvPr/>
        </p:nvCxnSpPr>
        <p:spPr>
          <a:xfrm>
            <a:off x="8105777" y="4176495"/>
            <a:ext cx="1245045" cy="61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>
            <a:stCxn id="8" idx="3"/>
            <a:endCxn id="11" idx="1"/>
          </p:cNvCxnSpPr>
          <p:nvPr/>
        </p:nvCxnSpPr>
        <p:spPr>
          <a:xfrm>
            <a:off x="8105777" y="4176495"/>
            <a:ext cx="1245046" cy="17266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78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66" y="2129710"/>
            <a:ext cx="11220450" cy="415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6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14674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91" y="1531491"/>
            <a:ext cx="10687050" cy="435292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b="48841"/>
          <a:stretch/>
        </p:blipFill>
        <p:spPr>
          <a:xfrm>
            <a:off x="104775" y="5943600"/>
            <a:ext cx="11715750" cy="37147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t="50936" r="40325" b="-783"/>
          <a:stretch/>
        </p:blipFill>
        <p:spPr>
          <a:xfrm>
            <a:off x="2667816" y="6374259"/>
            <a:ext cx="69913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7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6166" y="27184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Análise de Variância</a:t>
            </a:r>
            <a:br>
              <a:rPr lang="pt-BR" dirty="0" smtClean="0"/>
            </a:br>
            <a:r>
              <a:rPr lang="pt-BR" dirty="0" smtClean="0"/>
              <a:t>Regressão Linear Simples</a:t>
            </a:r>
            <a:endParaRPr lang="pt-BR" i="1" baseline="-25000" dirty="0"/>
          </a:p>
        </p:txBody>
      </p:sp>
    </p:spTree>
    <p:extLst>
      <p:ext uri="{BB962C8B-B14F-4D97-AF65-F5344CB8AC3E}">
        <p14:creationId xmlns:p14="http://schemas.microsoft.com/office/powerpoint/2010/main" val="425301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t="10856"/>
          <a:stretch/>
        </p:blipFill>
        <p:spPr>
          <a:xfrm>
            <a:off x="881879" y="295275"/>
            <a:ext cx="10178142" cy="4953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5534051"/>
            <a:ext cx="11253787" cy="10858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859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SOMA DE QUADRADOS</a:t>
            </a:r>
            <a:br>
              <a:rPr lang="pt-BR" dirty="0" smtClean="0"/>
            </a:br>
            <a:r>
              <a:rPr lang="pt-BR" dirty="0" smtClean="0"/>
              <a:t>Regressão Linear Simples</a:t>
            </a:r>
            <a:endParaRPr lang="pt-BR" i="1" baseline="-250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1972701"/>
            <a:ext cx="9921103" cy="469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71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br>
              <a:rPr lang="pt-BR" dirty="0" smtClean="0"/>
            </a:br>
            <a:r>
              <a:rPr lang="pt-BR" dirty="0" smtClean="0"/>
              <a:t>Coeficiente de Determinação</a:t>
            </a:r>
            <a:endParaRPr lang="pt-BR" i="1" baseline="-25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5" y="2139572"/>
            <a:ext cx="11500596" cy="318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6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br>
              <a:rPr lang="pt-BR" dirty="0" smtClean="0"/>
            </a:br>
            <a:r>
              <a:rPr lang="pt-BR" dirty="0" smtClean="0"/>
              <a:t>Coeficiente de Determinação</a:t>
            </a:r>
            <a:endParaRPr lang="pt-BR" i="1" baseline="-25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967" y="2080832"/>
            <a:ext cx="7743825" cy="413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2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49" y="1983399"/>
            <a:ext cx="5905501" cy="4732584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905691" y="356294"/>
            <a:ext cx="105156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mtClean="0"/>
              <a:t>Regressão Linear Simples</a:t>
            </a:r>
            <a:br>
              <a:rPr lang="pt-BR" smtClean="0"/>
            </a:br>
            <a:r>
              <a:rPr lang="pt-BR" smtClean="0"/>
              <a:t>Coeficiente de Determinação</a:t>
            </a:r>
            <a:endParaRPr lang="pt-BR" i="1" baseline="-25000" dirty="0"/>
          </a:p>
        </p:txBody>
      </p:sp>
    </p:spTree>
    <p:extLst>
      <p:ext uri="{BB962C8B-B14F-4D97-AF65-F5344CB8AC3E}">
        <p14:creationId xmlns:p14="http://schemas.microsoft.com/office/powerpoint/2010/main" val="32918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691" y="356294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Regressão Linear Simples</a:t>
            </a:r>
            <a:br>
              <a:rPr lang="pt-BR" dirty="0" smtClean="0"/>
            </a:br>
            <a:r>
              <a:rPr lang="pt-BR" dirty="0" smtClean="0"/>
              <a:t>Exemplo</a:t>
            </a:r>
            <a:endParaRPr lang="pt-BR" i="1" baseline="-250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35030" r="34951" b="77810"/>
          <a:stretch/>
        </p:blipFill>
        <p:spPr>
          <a:xfrm>
            <a:off x="905691" y="1697018"/>
            <a:ext cx="4042226" cy="108727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1" y="1906846"/>
            <a:ext cx="4143374" cy="55541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/>
          <a:srcRect l="32332" b="25826"/>
          <a:stretch/>
        </p:blipFill>
        <p:spPr>
          <a:xfrm>
            <a:off x="4581524" y="4183976"/>
            <a:ext cx="6405324" cy="2261534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l="9520" t="76713" r="3643"/>
          <a:stretch/>
        </p:blipFill>
        <p:spPr>
          <a:xfrm>
            <a:off x="981891" y="3072130"/>
            <a:ext cx="8734426" cy="85234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5"/>
          <a:srcRect l="30652" t="31775" r="20000"/>
          <a:stretch/>
        </p:blipFill>
        <p:spPr>
          <a:xfrm>
            <a:off x="353241" y="4316372"/>
            <a:ext cx="3786212" cy="213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22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15506"/>
          <a:stretch/>
        </p:blipFill>
        <p:spPr>
          <a:xfrm>
            <a:off x="504007" y="1698171"/>
            <a:ext cx="11249535" cy="471052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r="41195" b="93476"/>
          <a:stretch/>
        </p:blipFill>
        <p:spPr>
          <a:xfrm>
            <a:off x="647699" y="663884"/>
            <a:ext cx="10733297" cy="590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0928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Como obter os dados?</a:t>
            </a:r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905691" y="3026967"/>
            <a:ext cx="10515600" cy="137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pt-BR" dirty="0" smtClean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05691" y="4215134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 smtClean="0"/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759" y="1706578"/>
            <a:ext cx="3194698" cy="4866482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33656"/>
            <a:ext cx="4176464" cy="3242804"/>
          </a:xfrm>
          <a:prstGeom prst="rect">
            <a:avLst/>
          </a:prstGeom>
        </p:spPr>
      </p:pic>
      <p:pic>
        <p:nvPicPr>
          <p:cNvPr id="24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703" y="1523830"/>
            <a:ext cx="5109754" cy="199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6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78540" r="82" b="13473"/>
          <a:stretch/>
        </p:blipFill>
        <p:spPr>
          <a:xfrm>
            <a:off x="180974" y="4810125"/>
            <a:ext cx="11767038" cy="381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r="50394" b="92364"/>
          <a:stretch/>
        </p:blipFill>
        <p:spPr>
          <a:xfrm>
            <a:off x="2240449" y="471836"/>
            <a:ext cx="6972751" cy="4347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t="21972" r="16881" b="25394"/>
          <a:stretch/>
        </p:blipFill>
        <p:spPr>
          <a:xfrm>
            <a:off x="361460" y="1428750"/>
            <a:ext cx="11586552" cy="29718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l="9167" t="87610" r="52613" b="5018"/>
          <a:stretch/>
        </p:blipFill>
        <p:spPr>
          <a:xfrm>
            <a:off x="2583655" y="5743575"/>
            <a:ext cx="6826770" cy="53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354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6252"/>
          <a:stretch/>
        </p:blipFill>
        <p:spPr>
          <a:xfrm>
            <a:off x="182880" y="409386"/>
            <a:ext cx="7259683" cy="413392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50" y="4630993"/>
            <a:ext cx="11225212" cy="11244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/>
          <a:srcRect t="86112"/>
          <a:stretch/>
        </p:blipFill>
        <p:spPr>
          <a:xfrm>
            <a:off x="276327" y="5930859"/>
            <a:ext cx="11249535" cy="7742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/>
          <a:srcRect t="55077" r="20710" b="2947"/>
          <a:stretch/>
        </p:blipFill>
        <p:spPr>
          <a:xfrm>
            <a:off x="6414883" y="3427484"/>
            <a:ext cx="5579949" cy="509733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5"/>
          <a:srcRect b="61776"/>
          <a:stretch/>
        </p:blipFill>
        <p:spPr>
          <a:xfrm>
            <a:off x="4957422" y="2749972"/>
            <a:ext cx="7037410" cy="4641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45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0452" y="283835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6600" b="1" dirty="0" smtClean="0"/>
              <a:t>Dúvidas</a:t>
            </a:r>
            <a:endParaRPr lang="pt-BR" sz="6600" b="1" dirty="0"/>
          </a:p>
        </p:txBody>
      </p:sp>
    </p:spTree>
    <p:extLst>
      <p:ext uri="{BB962C8B-B14F-4D97-AF65-F5344CB8AC3E}">
        <p14:creationId xmlns:p14="http://schemas.microsoft.com/office/powerpoint/2010/main" val="3406568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2"/>
          <p:cNvSpPr txBox="1">
            <a:spLocks noChangeArrowheads="1"/>
          </p:cNvSpPr>
          <p:nvPr/>
        </p:nvSpPr>
        <p:spPr bwMode="auto">
          <a:xfrm>
            <a:off x="2262188" y="6562726"/>
            <a:ext cx="77216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pt-BR" altLang="en-US" sz="1500" b="1">
                <a:latin typeface="Century Gothic" panose="020B0502020202020204" pitchFamily="34" charset="0"/>
              </a:rPr>
              <a:t>Centro de Desenvolvimento Científico e Tecnológico – Fazenda Muquem - UFLA</a:t>
            </a:r>
            <a:endParaRPr lang="pt-BR" altLang="en-US" sz="1500">
              <a:latin typeface="Century Gothic" panose="020B0502020202020204" pitchFamily="34" charset="0"/>
            </a:endParaRPr>
          </a:p>
        </p:txBody>
      </p:sp>
      <p:pic>
        <p:nvPicPr>
          <p:cNvPr id="10243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4450"/>
            <a:ext cx="8686800" cy="652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579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2249</TotalTime>
  <Words>2453</Words>
  <Application>Microsoft Office PowerPoint</Application>
  <PresentationFormat>Widescreen</PresentationFormat>
  <Paragraphs>739</Paragraphs>
  <Slides>82</Slides>
  <Notes>1</Notes>
  <HiddenSlides>0</HiddenSlides>
  <MMClips>0</MMClips>
  <ScaleCrop>false</ScaleCrop>
  <HeadingPairs>
    <vt:vector size="8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82</vt:i4>
      </vt:variant>
    </vt:vector>
  </HeadingPairs>
  <TitlesOfParts>
    <vt:vector size="92" baseType="lpstr">
      <vt:lpstr>Arial</vt:lpstr>
      <vt:lpstr>Calibri</vt:lpstr>
      <vt:lpstr>Calibri Light</vt:lpstr>
      <vt:lpstr>Cambria Math</vt:lpstr>
      <vt:lpstr>Century</vt:lpstr>
      <vt:lpstr>Century Gothic</vt:lpstr>
      <vt:lpstr>Times New Roman</vt:lpstr>
      <vt:lpstr>Wingdings</vt:lpstr>
      <vt:lpstr>Tema do Office</vt:lpstr>
      <vt:lpstr>Equação</vt:lpstr>
      <vt:lpstr>Análise de Experimentos em Genética e Melhoramento de Plantas  Princípios Básicos Da Experimentação e Suas Implicações Na Genética e No Melhoramento De Plantas</vt:lpstr>
      <vt:lpstr>Conceitos Importantes</vt:lpstr>
      <vt:lpstr>Conceitos Importantes Tipos de variáveis</vt:lpstr>
      <vt:lpstr>Conceitos Importantes Tipos de variáveis</vt:lpstr>
      <vt:lpstr>Conceitos Importantes Tipos de variáveis</vt:lpstr>
      <vt:lpstr>Conceitos Importantes</vt:lpstr>
      <vt:lpstr>Conceitos Importantes</vt:lpstr>
      <vt:lpstr>Como obter os dados?</vt:lpstr>
      <vt:lpstr>Apresentação do PowerPoint</vt:lpstr>
      <vt:lpstr>Conceitos Importantes</vt:lpstr>
      <vt:lpstr>Estatística</vt:lpstr>
      <vt:lpstr>Papel da Estatística no Melhoramento de Plantas</vt:lpstr>
      <vt:lpstr>Áreas da estatística</vt:lpstr>
      <vt:lpstr>Áreas da Estatística</vt:lpstr>
      <vt:lpstr>Estatística Descritiva</vt:lpstr>
      <vt:lpstr>Medidas de posição  Média Populacional</vt:lpstr>
      <vt:lpstr>Medidas de posição  Média Amostral</vt:lpstr>
      <vt:lpstr>Média - Propriedades</vt:lpstr>
      <vt:lpstr>Média - Propriedades</vt:lpstr>
      <vt:lpstr>Média - Propriedades</vt:lpstr>
      <vt:lpstr>Média - Propriedades</vt:lpstr>
      <vt:lpstr>Medidas de Posição  Mediana</vt:lpstr>
      <vt:lpstr>Mediana - Propriedades</vt:lpstr>
      <vt:lpstr>Mediana - Propriedades</vt:lpstr>
      <vt:lpstr>Medidas de Posição - Moda</vt:lpstr>
      <vt:lpstr>Medidas de Dispersão</vt:lpstr>
      <vt:lpstr>Apresentação do PowerPoint</vt:lpstr>
      <vt:lpstr>Medidas de Dispersão - Amplitude</vt:lpstr>
      <vt:lpstr>Medidas de Dispersão  Variância Populacional</vt:lpstr>
      <vt:lpstr>Medidas de Dispersão  Variância Amostral</vt:lpstr>
      <vt:lpstr>Medidas de Dispersão  Variância Amostral</vt:lpstr>
      <vt:lpstr>Medidas de Dispersão - Variância</vt:lpstr>
      <vt:lpstr>Variância - Propriedades</vt:lpstr>
      <vt:lpstr>Variância - Propriedades</vt:lpstr>
      <vt:lpstr>Variância - Propriedades</vt:lpstr>
      <vt:lpstr>Variância - Propriedades</vt:lpstr>
      <vt:lpstr>Desvio Padrão - Propriedades</vt:lpstr>
      <vt:lpstr>Desvio Padrão - Propriedades</vt:lpstr>
      <vt:lpstr>Medidas de Dispersão Coeficiente de Variação</vt:lpstr>
      <vt:lpstr>Medidas de Dispersão Coeficiente de Variação</vt:lpstr>
      <vt:lpstr>Medidas de Dispersão Erro Padrão da Média</vt:lpstr>
      <vt:lpstr>Medidas de Dispersão Coeficiente de Correlação</vt:lpstr>
      <vt:lpstr>Apresentação do PowerPoint</vt:lpstr>
      <vt:lpstr>Medidas de Dispersão Coeficiente de Correlação</vt:lpstr>
      <vt:lpstr>Medidas de Dispersão Coeficiente de Correlação</vt:lpstr>
      <vt:lpstr>Inferência Estatística</vt:lpstr>
      <vt:lpstr>Inferência Estatística</vt:lpstr>
      <vt:lpstr>Conceitos importantes</vt:lpstr>
      <vt:lpstr>Propriedades de Estimadores</vt:lpstr>
      <vt:lpstr>Propriedades de Estimadores</vt:lpstr>
      <vt:lpstr>Estimação por Intervalo</vt:lpstr>
      <vt:lpstr>Exemplo</vt:lpstr>
      <vt:lpstr>Exemplo</vt:lpstr>
      <vt:lpstr>Apresentação do PowerPoint</vt:lpstr>
      <vt:lpstr>O que é uma hipótese? (Estatística)</vt:lpstr>
      <vt:lpstr>Hipótese de Nulidade H0</vt:lpstr>
      <vt:lpstr>Hipótese Alternativa Ha</vt:lpstr>
      <vt:lpstr>Teste de Hipótese</vt:lpstr>
      <vt:lpstr>Como Testar as Hipóteses?</vt:lpstr>
      <vt:lpstr>Procedimentos para realização de um teste de hipótese</vt:lpstr>
      <vt:lpstr>Regressão Linear Simples</vt:lpstr>
      <vt:lpstr>Apresentação do PowerPoint</vt:lpstr>
      <vt:lpstr>Apresentação do PowerPoint</vt:lpstr>
      <vt:lpstr>Regressão Linear Simples</vt:lpstr>
      <vt:lpstr>Regressão Linear Simples</vt:lpstr>
      <vt:lpstr>Regressão Linear Simples</vt:lpstr>
      <vt:lpstr>Regressão Linear Simples</vt:lpstr>
      <vt:lpstr>Regressão Linear Simples</vt:lpstr>
      <vt:lpstr>Regressão Linear Simples</vt:lpstr>
      <vt:lpstr>Regressão Linear Simples</vt:lpstr>
      <vt:lpstr>Regressão Linear Simples</vt:lpstr>
      <vt:lpstr>Análise de Variância Regressão Linear Simples</vt:lpstr>
      <vt:lpstr>Apresentação do PowerPoint</vt:lpstr>
      <vt:lpstr>SOMA DE QUADRADOS Regressão Linear Simples</vt:lpstr>
      <vt:lpstr>Regressão Linear Simples Coeficiente de Determinação</vt:lpstr>
      <vt:lpstr>Regressão Linear Simples Coeficiente de Determinação</vt:lpstr>
      <vt:lpstr>Apresentação do PowerPoint</vt:lpstr>
      <vt:lpstr>Regressão Linear Simples Exemplo</vt:lpstr>
      <vt:lpstr>Apresentação do PowerPoint</vt:lpstr>
      <vt:lpstr>Apresentação do PowerPoint</vt:lpstr>
      <vt:lpstr>Apresentação do PowerPoint</vt:lpstr>
      <vt:lpstr>Dúvidas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de Experimentos em Genética e Melhoramento de Plantas</dc:title>
  <dc:creator>Cliente</dc:creator>
  <cp:lastModifiedBy>Cliente</cp:lastModifiedBy>
  <cp:revision>160</cp:revision>
  <dcterms:created xsi:type="dcterms:W3CDTF">2019-05-16T17:24:43Z</dcterms:created>
  <dcterms:modified xsi:type="dcterms:W3CDTF">2019-08-26T14:31:04Z</dcterms:modified>
</cp:coreProperties>
</file>